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handoutMasterIdLst>
    <p:handoutMasterId r:id="rId50"/>
  </p:handoutMasterIdLst>
  <p:sldIdLst>
    <p:sldId id="258" r:id="rId2"/>
    <p:sldId id="262" r:id="rId3"/>
    <p:sldId id="308" r:id="rId4"/>
    <p:sldId id="302" r:id="rId5"/>
    <p:sldId id="264" r:id="rId6"/>
    <p:sldId id="265" r:id="rId7"/>
    <p:sldId id="309" r:id="rId8"/>
    <p:sldId id="266" r:id="rId9"/>
    <p:sldId id="267" r:id="rId10"/>
    <p:sldId id="313" r:id="rId11"/>
    <p:sldId id="306" r:id="rId12"/>
    <p:sldId id="303" r:id="rId13"/>
    <p:sldId id="320" r:id="rId14"/>
    <p:sldId id="316" r:id="rId15"/>
    <p:sldId id="305" r:id="rId16"/>
    <p:sldId id="312" r:id="rId17"/>
    <p:sldId id="263" r:id="rId18"/>
    <p:sldId id="317" r:id="rId19"/>
    <p:sldId id="318" r:id="rId20"/>
    <p:sldId id="272" r:id="rId21"/>
    <p:sldId id="273" r:id="rId22"/>
    <p:sldId id="271" r:id="rId23"/>
    <p:sldId id="288" r:id="rId24"/>
    <p:sldId id="274" r:id="rId25"/>
    <p:sldId id="276" r:id="rId26"/>
    <p:sldId id="277" r:id="rId27"/>
    <p:sldId id="275" r:id="rId28"/>
    <p:sldId id="279" r:id="rId29"/>
    <p:sldId id="311" r:id="rId30"/>
    <p:sldId id="321" r:id="rId31"/>
    <p:sldId id="280" r:id="rId32"/>
    <p:sldId id="281" r:id="rId33"/>
    <p:sldId id="283" r:id="rId34"/>
    <p:sldId id="294" r:id="rId35"/>
    <p:sldId id="295" r:id="rId36"/>
    <p:sldId id="296" r:id="rId37"/>
    <p:sldId id="290" r:id="rId38"/>
    <p:sldId id="323" r:id="rId39"/>
    <p:sldId id="291" r:id="rId40"/>
    <p:sldId id="292" r:id="rId41"/>
    <p:sldId id="314" r:id="rId42"/>
    <p:sldId id="322" r:id="rId43"/>
    <p:sldId id="299" r:id="rId44"/>
    <p:sldId id="300" r:id="rId45"/>
    <p:sldId id="289" r:id="rId46"/>
    <p:sldId id="315" r:id="rId47"/>
    <p:sldId id="298" r:id="rId48"/>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F7"/>
    <a:srgbClr val="DDE7F2"/>
    <a:srgbClr val="E5EFF2"/>
    <a:srgbClr val="007777"/>
    <a:srgbClr val="D2D2D2"/>
    <a:srgbClr val="007667"/>
    <a:srgbClr val="1166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19" autoAdjust="0"/>
    <p:restoredTop sz="96858" autoAdjust="0"/>
  </p:normalViewPr>
  <p:slideViewPr>
    <p:cSldViewPr snapToGrid="0" snapToObjects="1">
      <p:cViewPr>
        <p:scale>
          <a:sx n="118" d="100"/>
          <a:sy n="118" d="100"/>
        </p:scale>
        <p:origin x="-80" y="8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880E3DA-B63E-9448-BA6F-19A5DB7025E8}" type="datetimeFigureOut">
              <a:rPr lang="de-DE" smtClean="0"/>
              <a:t>12/17/15</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2BA6925-E951-6C47-B39F-DCC76073E2DE}" type="slidenum">
              <a:rPr lang="de-DE" smtClean="0"/>
              <a:t>‹#›</a:t>
            </a:fld>
            <a:endParaRPr lang="de-DE"/>
          </a:p>
        </p:txBody>
      </p:sp>
    </p:spTree>
    <p:extLst>
      <p:ext uri="{BB962C8B-B14F-4D97-AF65-F5344CB8AC3E}">
        <p14:creationId xmlns:p14="http://schemas.microsoft.com/office/powerpoint/2010/main" val="3663023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76FA706-B89B-7545-949A-3AB18AE3D50F}" type="datetimeFigureOut">
              <a:rPr lang="de-DE" smtClean="0"/>
              <a:t>12/17/15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983BE33-048F-B24B-A026-01FD953E4E24}" type="slidenum">
              <a:rPr lang="de-DE" smtClean="0"/>
              <a:t>‹#›</a:t>
            </a:fld>
            <a:endParaRPr lang="de-DE"/>
          </a:p>
        </p:txBody>
      </p:sp>
    </p:spTree>
    <p:extLst>
      <p:ext uri="{BB962C8B-B14F-4D97-AF65-F5344CB8AC3E}">
        <p14:creationId xmlns:p14="http://schemas.microsoft.com/office/powerpoint/2010/main" val="24153424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2" name="Bild 11"/>
          <p:cNvPicPr>
            <a:picLocks noChangeAspect="1"/>
          </p:cNvPicPr>
          <p:nvPr userDrawn="1"/>
        </p:nvPicPr>
        <p:blipFill>
          <a:blip r:embed="rId2"/>
          <a:stretch>
            <a:fillRect/>
          </a:stretch>
        </p:blipFill>
        <p:spPr>
          <a:xfrm>
            <a:off x="2722880" y="0"/>
            <a:ext cx="3594100" cy="6845300"/>
          </a:xfrm>
          <a:prstGeom prst="rect">
            <a:avLst/>
          </a:prstGeom>
        </p:spPr>
      </p:pic>
      <p:sp>
        <p:nvSpPr>
          <p:cNvPr id="6" name="Rechteck 5"/>
          <p:cNvSpPr/>
          <p:nvPr userDrawn="1"/>
        </p:nvSpPr>
        <p:spPr>
          <a:xfrm>
            <a:off x="0" y="-1"/>
            <a:ext cx="2690519" cy="6858001"/>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75000"/>
                </a:schemeClr>
              </a:solidFill>
            </a:endParaRPr>
          </a:p>
        </p:txBody>
      </p:sp>
      <p:pic>
        <p:nvPicPr>
          <p:cNvPr id="5" name="Bild 4"/>
          <p:cNvPicPr>
            <a:picLocks noChangeAspect="1"/>
          </p:cNvPicPr>
          <p:nvPr userDrawn="1"/>
        </p:nvPicPr>
        <p:blipFill>
          <a:blip r:embed="rId3"/>
          <a:stretch>
            <a:fillRect/>
          </a:stretch>
        </p:blipFill>
        <p:spPr>
          <a:xfrm>
            <a:off x="295922" y="737691"/>
            <a:ext cx="2108200" cy="1955800"/>
          </a:xfrm>
          <a:prstGeom prst="rect">
            <a:avLst/>
          </a:prstGeom>
        </p:spPr>
      </p:pic>
      <p:sp>
        <p:nvSpPr>
          <p:cNvPr id="4" name="Textplatzhalter 3"/>
          <p:cNvSpPr>
            <a:spLocks noGrp="1"/>
          </p:cNvSpPr>
          <p:nvPr>
            <p:ph type="body" sz="quarter" idx="10" hasCustomPrompt="1"/>
          </p:nvPr>
        </p:nvSpPr>
        <p:spPr>
          <a:xfrm>
            <a:off x="3220085" y="2619918"/>
            <a:ext cx="5405755" cy="1771650"/>
          </a:xfrm>
          <a:prstGeom prst="rect">
            <a:avLst/>
          </a:prstGeom>
        </p:spPr>
        <p:txBody>
          <a:bodyPr vert="horz"/>
          <a:lstStyle>
            <a:lvl1pPr marL="0" indent="0">
              <a:spcBef>
                <a:spcPts val="0"/>
              </a:spcBef>
              <a:buFontTx/>
              <a:buNone/>
              <a:defRPr sz="1500">
                <a:solidFill>
                  <a:schemeClr val="tx1">
                    <a:lumMod val="50000"/>
                    <a:lumOff val="50000"/>
                  </a:schemeClr>
                </a:solidFill>
                <a:latin typeface="Open Sans"/>
              </a:defRPr>
            </a:lvl1pPr>
            <a:lvl2pPr marL="457200" indent="0">
              <a:buFontTx/>
              <a:buNone/>
              <a:defRPr sz="1500">
                <a:solidFill>
                  <a:schemeClr val="tx1">
                    <a:lumMod val="50000"/>
                    <a:lumOff val="50000"/>
                  </a:schemeClr>
                </a:solidFill>
                <a:latin typeface="Open Sans"/>
              </a:defRPr>
            </a:lvl2pPr>
            <a:lvl3pPr marL="914400" indent="0">
              <a:buFontTx/>
              <a:buNone/>
              <a:defRPr sz="1500">
                <a:solidFill>
                  <a:schemeClr val="tx1">
                    <a:lumMod val="50000"/>
                    <a:lumOff val="50000"/>
                  </a:schemeClr>
                </a:solidFill>
                <a:latin typeface="Open Sans"/>
              </a:defRPr>
            </a:lvl3pPr>
            <a:lvl4pPr marL="1371600" indent="0">
              <a:buFontTx/>
              <a:buNone/>
              <a:defRPr sz="1500">
                <a:solidFill>
                  <a:schemeClr val="tx1">
                    <a:lumMod val="50000"/>
                    <a:lumOff val="50000"/>
                  </a:schemeClr>
                </a:solidFill>
                <a:latin typeface="Open Sans"/>
              </a:defRPr>
            </a:lvl4pPr>
            <a:lvl5pPr marL="1828800" indent="0">
              <a:buFontTx/>
              <a:buNone/>
              <a:defRPr sz="1500">
                <a:solidFill>
                  <a:schemeClr val="tx1">
                    <a:lumMod val="50000"/>
                    <a:lumOff val="50000"/>
                  </a:schemeClr>
                </a:solidFill>
                <a:latin typeface="Open Sans"/>
              </a:defRPr>
            </a:lvl5pPr>
          </a:lstStyle>
          <a:p>
            <a:pPr lvl="0"/>
            <a:r>
              <a:rPr lang="de-DE" dirty="0" err="1" smtClean="0"/>
              <a:t>Subline</a:t>
            </a:r>
            <a:endParaRPr lang="de-DE" dirty="0"/>
          </a:p>
        </p:txBody>
      </p:sp>
      <p:sp>
        <p:nvSpPr>
          <p:cNvPr id="10" name="Textplatzhalter 9"/>
          <p:cNvSpPr>
            <a:spLocks noGrp="1"/>
          </p:cNvSpPr>
          <p:nvPr>
            <p:ph type="body" sz="quarter" idx="11" hasCustomPrompt="1"/>
          </p:nvPr>
        </p:nvSpPr>
        <p:spPr>
          <a:xfrm>
            <a:off x="3220085" y="1809253"/>
            <a:ext cx="5405755" cy="810665"/>
          </a:xfrm>
          <a:prstGeom prst="rect">
            <a:avLst/>
          </a:prstGeom>
        </p:spPr>
        <p:txBody>
          <a:bodyPr vert="horz"/>
          <a:lstStyle>
            <a:lvl1pPr marL="0" indent="0">
              <a:spcBef>
                <a:spcPts val="0"/>
              </a:spcBef>
              <a:buFontTx/>
              <a:buNone/>
              <a:defRPr sz="2400" b="1" i="0">
                <a:solidFill>
                  <a:srgbClr val="007777"/>
                </a:solidFill>
                <a:latin typeface="Times New Roman"/>
              </a:defRPr>
            </a:lvl1pPr>
            <a:lvl2pPr marL="457200" indent="0">
              <a:buFontTx/>
              <a:buNone/>
              <a:defRPr sz="2400">
                <a:latin typeface="BodoniFLF"/>
              </a:defRPr>
            </a:lvl2pPr>
            <a:lvl3pPr marL="914400" indent="0">
              <a:buFontTx/>
              <a:buNone/>
              <a:defRPr sz="2400">
                <a:latin typeface="BodoniFLF"/>
              </a:defRPr>
            </a:lvl3pPr>
            <a:lvl4pPr marL="1371600" indent="0">
              <a:buFontTx/>
              <a:buNone/>
              <a:defRPr sz="2400">
                <a:latin typeface="BodoniFLF"/>
              </a:defRPr>
            </a:lvl4pPr>
            <a:lvl5pPr marL="1828800" indent="0">
              <a:buFontTx/>
              <a:buNone/>
              <a:defRPr sz="2400">
                <a:latin typeface="BodoniFLF"/>
              </a:defRPr>
            </a:lvl5pPr>
          </a:lstStyle>
          <a:p>
            <a:pPr lvl="0"/>
            <a:r>
              <a:rPr lang="de-DE" dirty="0" smtClean="0"/>
              <a:t>HEADLINE</a:t>
            </a:r>
            <a:endParaRPr lang="de-DE" dirty="0"/>
          </a:p>
        </p:txBody>
      </p:sp>
      <p:sp>
        <p:nvSpPr>
          <p:cNvPr id="13" name="Textplatzhalter 3"/>
          <p:cNvSpPr>
            <a:spLocks noGrp="1"/>
          </p:cNvSpPr>
          <p:nvPr>
            <p:ph type="body" sz="quarter" idx="12"/>
          </p:nvPr>
        </p:nvSpPr>
        <p:spPr>
          <a:xfrm>
            <a:off x="3220085" y="5985522"/>
            <a:ext cx="5405755" cy="872477"/>
          </a:xfrm>
          <a:prstGeom prst="rect">
            <a:avLst/>
          </a:prstGeom>
        </p:spPr>
        <p:txBody>
          <a:bodyPr vert="horz"/>
          <a:lstStyle>
            <a:lvl1pPr marL="0" indent="0">
              <a:spcBef>
                <a:spcPts val="0"/>
              </a:spcBef>
              <a:buFontTx/>
              <a:buNone/>
              <a:defRPr sz="1500">
                <a:solidFill>
                  <a:schemeClr val="tx1">
                    <a:lumMod val="50000"/>
                    <a:lumOff val="50000"/>
                  </a:schemeClr>
                </a:solidFill>
                <a:latin typeface="Open Sans"/>
              </a:defRPr>
            </a:lvl1pPr>
            <a:lvl2pPr marL="457200" indent="0">
              <a:buFontTx/>
              <a:buNone/>
              <a:defRPr sz="1500">
                <a:solidFill>
                  <a:schemeClr val="tx1">
                    <a:lumMod val="50000"/>
                    <a:lumOff val="50000"/>
                  </a:schemeClr>
                </a:solidFill>
                <a:latin typeface="Open Sans"/>
              </a:defRPr>
            </a:lvl2pPr>
            <a:lvl3pPr marL="914400" indent="0">
              <a:buFontTx/>
              <a:buNone/>
              <a:defRPr sz="1500">
                <a:solidFill>
                  <a:schemeClr val="tx1">
                    <a:lumMod val="50000"/>
                    <a:lumOff val="50000"/>
                  </a:schemeClr>
                </a:solidFill>
                <a:latin typeface="Open Sans"/>
              </a:defRPr>
            </a:lvl3pPr>
            <a:lvl4pPr marL="1371600" indent="0">
              <a:buFontTx/>
              <a:buNone/>
              <a:defRPr sz="1500">
                <a:solidFill>
                  <a:schemeClr val="tx1">
                    <a:lumMod val="50000"/>
                    <a:lumOff val="50000"/>
                  </a:schemeClr>
                </a:solidFill>
                <a:latin typeface="Open Sans"/>
              </a:defRPr>
            </a:lvl4pPr>
            <a:lvl5pPr marL="1828800" indent="0">
              <a:buFontTx/>
              <a:buNone/>
              <a:defRPr sz="1500">
                <a:solidFill>
                  <a:schemeClr val="tx1">
                    <a:lumMod val="50000"/>
                    <a:lumOff val="50000"/>
                  </a:schemeClr>
                </a:solidFill>
                <a:latin typeface="Open Sans"/>
              </a:defRPr>
            </a:lvl5pPr>
          </a:lstStyle>
          <a:p>
            <a:pPr lvl="0"/>
            <a:endParaRPr lang="de-DE" dirty="0"/>
          </a:p>
        </p:txBody>
      </p:sp>
    </p:spTree>
    <p:extLst>
      <p:ext uri="{BB962C8B-B14F-4D97-AF65-F5344CB8AC3E}">
        <p14:creationId xmlns:p14="http://schemas.microsoft.com/office/powerpoint/2010/main" val="193330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hoto">
    <p:spTree>
      <p:nvGrpSpPr>
        <p:cNvPr id="1" name=""/>
        <p:cNvGrpSpPr/>
        <p:nvPr/>
      </p:nvGrpSpPr>
      <p:grpSpPr>
        <a:xfrm>
          <a:off x="0" y="0"/>
          <a:ext cx="0" cy="0"/>
          <a:chOff x="0" y="0"/>
          <a:chExt cx="0" cy="0"/>
        </a:xfrm>
      </p:grpSpPr>
      <p:pic>
        <p:nvPicPr>
          <p:cNvPr id="2" name="Bild 1"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7800" y="0"/>
            <a:ext cx="6426199" cy="6858000"/>
          </a:xfrm>
          <a:prstGeom prst="rect">
            <a:avLst/>
          </a:prstGeom>
        </p:spPr>
      </p:pic>
      <p:sp>
        <p:nvSpPr>
          <p:cNvPr id="6" name="Rechteck 5"/>
          <p:cNvSpPr/>
          <p:nvPr userDrawn="1"/>
        </p:nvSpPr>
        <p:spPr>
          <a:xfrm>
            <a:off x="0" y="-1"/>
            <a:ext cx="2690519" cy="6858001"/>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75000"/>
                </a:schemeClr>
              </a:solidFill>
            </a:endParaRPr>
          </a:p>
        </p:txBody>
      </p:sp>
      <p:pic>
        <p:nvPicPr>
          <p:cNvPr id="5" name="Bild 4"/>
          <p:cNvPicPr>
            <a:picLocks noChangeAspect="1"/>
          </p:cNvPicPr>
          <p:nvPr userDrawn="1"/>
        </p:nvPicPr>
        <p:blipFill>
          <a:blip r:embed="rId3"/>
          <a:stretch>
            <a:fillRect/>
          </a:stretch>
        </p:blipFill>
        <p:spPr>
          <a:xfrm>
            <a:off x="295922" y="737691"/>
            <a:ext cx="2108200" cy="1955800"/>
          </a:xfrm>
          <a:prstGeom prst="rect">
            <a:avLst/>
          </a:prstGeom>
        </p:spPr>
      </p:pic>
      <p:sp>
        <p:nvSpPr>
          <p:cNvPr id="9" name="Textplatzhalter 9"/>
          <p:cNvSpPr>
            <a:spLocks noGrp="1"/>
          </p:cNvSpPr>
          <p:nvPr>
            <p:ph type="body" sz="quarter" idx="11" hasCustomPrompt="1"/>
          </p:nvPr>
        </p:nvSpPr>
        <p:spPr>
          <a:xfrm>
            <a:off x="3058161" y="714375"/>
            <a:ext cx="6085838" cy="822325"/>
          </a:xfrm>
          <a:prstGeom prst="rect">
            <a:avLst/>
          </a:prstGeom>
          <a:solidFill>
            <a:srgbClr val="E8EDF7"/>
          </a:solidFill>
        </p:spPr>
        <p:txBody>
          <a:bodyPr vert="horz" lIns="360000" tIns="21600"/>
          <a:lstStyle>
            <a:lvl1pPr marL="0" indent="0">
              <a:spcBef>
                <a:spcPts val="0"/>
              </a:spcBef>
              <a:buFontTx/>
              <a:buNone/>
              <a:defRPr sz="2400" b="1" i="0">
                <a:solidFill>
                  <a:srgbClr val="007777"/>
                </a:solidFill>
                <a:latin typeface="Times New Roman"/>
              </a:defRPr>
            </a:lvl1pPr>
            <a:lvl2pPr marL="457200" indent="0">
              <a:buFontTx/>
              <a:buNone/>
              <a:defRPr sz="2400">
                <a:latin typeface="BodoniFLF"/>
              </a:defRPr>
            </a:lvl2pPr>
            <a:lvl3pPr marL="914400" indent="0">
              <a:buFontTx/>
              <a:buNone/>
              <a:defRPr sz="2400">
                <a:latin typeface="BodoniFLF"/>
              </a:defRPr>
            </a:lvl3pPr>
            <a:lvl4pPr marL="1371600" indent="0">
              <a:buFontTx/>
              <a:buNone/>
              <a:defRPr sz="2400">
                <a:latin typeface="BodoniFLF"/>
              </a:defRPr>
            </a:lvl4pPr>
            <a:lvl5pPr marL="1828800" indent="0">
              <a:buFontTx/>
              <a:buNone/>
              <a:defRPr sz="2400">
                <a:latin typeface="BodoniFLF"/>
              </a:defRPr>
            </a:lvl5pPr>
          </a:lstStyle>
          <a:p>
            <a:pPr lvl="0"/>
            <a:r>
              <a:rPr lang="de-DE" dirty="0" smtClean="0"/>
              <a:t>HEADLINE</a:t>
            </a:r>
            <a:endParaRPr lang="de-DE" dirty="0"/>
          </a:p>
        </p:txBody>
      </p:sp>
      <p:sp>
        <p:nvSpPr>
          <p:cNvPr id="11" name="Textplatzhalter 3"/>
          <p:cNvSpPr>
            <a:spLocks noGrp="1"/>
          </p:cNvSpPr>
          <p:nvPr>
            <p:ph type="body" sz="quarter" idx="10" hasCustomPrompt="1"/>
          </p:nvPr>
        </p:nvSpPr>
        <p:spPr>
          <a:xfrm>
            <a:off x="3058161" y="1500800"/>
            <a:ext cx="6085838" cy="749364"/>
          </a:xfrm>
          <a:prstGeom prst="rect">
            <a:avLst/>
          </a:prstGeom>
          <a:solidFill>
            <a:srgbClr val="E8EDF7"/>
          </a:solidFill>
        </p:spPr>
        <p:txBody>
          <a:bodyPr vert="horz" lIns="360000"/>
          <a:lstStyle>
            <a:lvl1pPr marL="0" indent="0">
              <a:spcBef>
                <a:spcPts val="0"/>
              </a:spcBef>
              <a:buFontTx/>
              <a:buNone/>
              <a:defRPr sz="1500">
                <a:solidFill>
                  <a:schemeClr val="tx1">
                    <a:lumMod val="50000"/>
                    <a:lumOff val="50000"/>
                  </a:schemeClr>
                </a:solidFill>
                <a:latin typeface="Open Sans"/>
              </a:defRPr>
            </a:lvl1pPr>
            <a:lvl2pPr marL="457200" indent="0">
              <a:buFontTx/>
              <a:buNone/>
              <a:defRPr sz="1500">
                <a:solidFill>
                  <a:schemeClr val="tx1">
                    <a:lumMod val="50000"/>
                    <a:lumOff val="50000"/>
                  </a:schemeClr>
                </a:solidFill>
                <a:latin typeface="Open Sans"/>
              </a:defRPr>
            </a:lvl2pPr>
            <a:lvl3pPr marL="914400" indent="0">
              <a:buFontTx/>
              <a:buNone/>
              <a:defRPr sz="1500">
                <a:solidFill>
                  <a:schemeClr val="tx1">
                    <a:lumMod val="50000"/>
                    <a:lumOff val="50000"/>
                  </a:schemeClr>
                </a:solidFill>
                <a:latin typeface="Open Sans"/>
              </a:defRPr>
            </a:lvl3pPr>
            <a:lvl4pPr marL="1371600" indent="0">
              <a:buFontTx/>
              <a:buNone/>
              <a:defRPr sz="1500">
                <a:solidFill>
                  <a:schemeClr val="tx1">
                    <a:lumMod val="50000"/>
                    <a:lumOff val="50000"/>
                  </a:schemeClr>
                </a:solidFill>
                <a:latin typeface="Open Sans"/>
              </a:defRPr>
            </a:lvl4pPr>
            <a:lvl5pPr marL="1828800" indent="0">
              <a:buFontTx/>
              <a:buNone/>
              <a:defRPr sz="1500">
                <a:solidFill>
                  <a:schemeClr val="tx1">
                    <a:lumMod val="50000"/>
                    <a:lumOff val="50000"/>
                  </a:schemeClr>
                </a:solidFill>
                <a:latin typeface="Open Sans"/>
              </a:defRPr>
            </a:lvl5pPr>
          </a:lstStyle>
          <a:p>
            <a:pPr lvl="0"/>
            <a:r>
              <a:rPr lang="de-DE" dirty="0" err="1" smtClean="0"/>
              <a:t>Subline</a:t>
            </a:r>
            <a:endParaRPr lang="de-DE" dirty="0"/>
          </a:p>
        </p:txBody>
      </p:sp>
    </p:spTree>
    <p:extLst>
      <p:ext uri="{BB962C8B-B14F-4D97-AF65-F5344CB8AC3E}">
        <p14:creationId xmlns:p14="http://schemas.microsoft.com/office/powerpoint/2010/main" val="174291662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8" name="Bildplatzhalter 7"/>
          <p:cNvSpPr>
            <a:spLocks noGrp="1"/>
          </p:cNvSpPr>
          <p:nvPr>
            <p:ph type="pic" sz="quarter" idx="12"/>
          </p:nvPr>
        </p:nvSpPr>
        <p:spPr>
          <a:xfrm>
            <a:off x="2719705" y="-2"/>
            <a:ext cx="6424295" cy="6858001"/>
          </a:xfrm>
          <a:prstGeom prst="rect">
            <a:avLst/>
          </a:prstGeom>
        </p:spPr>
        <p:txBody>
          <a:bodyPr vert="horz"/>
          <a:lstStyle/>
          <a:p>
            <a:endParaRPr lang="de-DE"/>
          </a:p>
        </p:txBody>
      </p:sp>
      <p:sp>
        <p:nvSpPr>
          <p:cNvPr id="10" name="Textplatzhalter 9"/>
          <p:cNvSpPr>
            <a:spLocks noGrp="1"/>
          </p:cNvSpPr>
          <p:nvPr>
            <p:ph type="body" sz="quarter" idx="11" hasCustomPrompt="1"/>
          </p:nvPr>
        </p:nvSpPr>
        <p:spPr>
          <a:xfrm>
            <a:off x="3058161" y="714375"/>
            <a:ext cx="6085838" cy="822325"/>
          </a:xfrm>
          <a:prstGeom prst="rect">
            <a:avLst/>
          </a:prstGeom>
          <a:solidFill>
            <a:srgbClr val="E8EDF7"/>
          </a:solidFill>
        </p:spPr>
        <p:txBody>
          <a:bodyPr vert="horz" lIns="360000" tIns="21600"/>
          <a:lstStyle>
            <a:lvl1pPr marL="0" indent="0">
              <a:spcBef>
                <a:spcPts val="0"/>
              </a:spcBef>
              <a:buFontTx/>
              <a:buNone/>
              <a:defRPr sz="2400" b="1" i="0">
                <a:solidFill>
                  <a:srgbClr val="007777"/>
                </a:solidFill>
                <a:latin typeface="Times New Roman"/>
              </a:defRPr>
            </a:lvl1pPr>
            <a:lvl2pPr marL="457200" indent="0">
              <a:buFontTx/>
              <a:buNone/>
              <a:defRPr sz="2400">
                <a:latin typeface="BodoniFLF"/>
              </a:defRPr>
            </a:lvl2pPr>
            <a:lvl3pPr marL="914400" indent="0">
              <a:buFontTx/>
              <a:buNone/>
              <a:defRPr sz="2400">
                <a:latin typeface="BodoniFLF"/>
              </a:defRPr>
            </a:lvl3pPr>
            <a:lvl4pPr marL="1371600" indent="0">
              <a:buFontTx/>
              <a:buNone/>
              <a:defRPr sz="2400">
                <a:latin typeface="BodoniFLF"/>
              </a:defRPr>
            </a:lvl4pPr>
            <a:lvl5pPr marL="1828800" indent="0">
              <a:buFontTx/>
              <a:buNone/>
              <a:defRPr sz="2400">
                <a:latin typeface="BodoniFLF"/>
              </a:defRPr>
            </a:lvl5pPr>
          </a:lstStyle>
          <a:p>
            <a:pPr lvl="0"/>
            <a:r>
              <a:rPr lang="de-DE" dirty="0" smtClean="0"/>
              <a:t>HEADLINE</a:t>
            </a:r>
            <a:endParaRPr lang="de-DE" dirty="0"/>
          </a:p>
        </p:txBody>
      </p:sp>
      <p:sp>
        <p:nvSpPr>
          <p:cNvPr id="6" name="Rechteck 5"/>
          <p:cNvSpPr/>
          <p:nvPr userDrawn="1"/>
        </p:nvSpPr>
        <p:spPr>
          <a:xfrm>
            <a:off x="0" y="-1"/>
            <a:ext cx="2690519" cy="6858001"/>
          </a:xfrm>
          <a:prstGeom prst="rect">
            <a:avLst/>
          </a:prstGeom>
          <a:solidFill>
            <a:srgbClr val="D2D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75000"/>
                </a:schemeClr>
              </a:solidFill>
            </a:endParaRPr>
          </a:p>
        </p:txBody>
      </p:sp>
      <p:pic>
        <p:nvPicPr>
          <p:cNvPr id="5" name="Bild 4"/>
          <p:cNvPicPr>
            <a:picLocks noChangeAspect="1"/>
          </p:cNvPicPr>
          <p:nvPr userDrawn="1"/>
        </p:nvPicPr>
        <p:blipFill>
          <a:blip r:embed="rId2"/>
          <a:stretch>
            <a:fillRect/>
          </a:stretch>
        </p:blipFill>
        <p:spPr>
          <a:xfrm>
            <a:off x="295922" y="737691"/>
            <a:ext cx="2108200" cy="1955800"/>
          </a:xfrm>
          <a:prstGeom prst="rect">
            <a:avLst/>
          </a:prstGeom>
        </p:spPr>
      </p:pic>
      <p:sp>
        <p:nvSpPr>
          <p:cNvPr id="4" name="Textplatzhalter 3"/>
          <p:cNvSpPr>
            <a:spLocks noGrp="1"/>
          </p:cNvSpPr>
          <p:nvPr>
            <p:ph type="body" sz="quarter" idx="10" hasCustomPrompt="1"/>
          </p:nvPr>
        </p:nvSpPr>
        <p:spPr>
          <a:xfrm>
            <a:off x="3058161" y="1500800"/>
            <a:ext cx="6085838" cy="749364"/>
          </a:xfrm>
          <a:prstGeom prst="rect">
            <a:avLst/>
          </a:prstGeom>
          <a:solidFill>
            <a:srgbClr val="E8EDF7"/>
          </a:solidFill>
        </p:spPr>
        <p:txBody>
          <a:bodyPr vert="horz" lIns="360000"/>
          <a:lstStyle>
            <a:lvl1pPr marL="0" indent="0">
              <a:spcBef>
                <a:spcPts val="0"/>
              </a:spcBef>
              <a:buFontTx/>
              <a:buNone/>
              <a:defRPr sz="1500">
                <a:solidFill>
                  <a:schemeClr val="tx1">
                    <a:lumMod val="50000"/>
                    <a:lumOff val="50000"/>
                  </a:schemeClr>
                </a:solidFill>
                <a:latin typeface="Open Sans"/>
              </a:defRPr>
            </a:lvl1pPr>
            <a:lvl2pPr marL="457200" indent="0">
              <a:buFontTx/>
              <a:buNone/>
              <a:defRPr sz="1500">
                <a:solidFill>
                  <a:schemeClr val="tx1">
                    <a:lumMod val="50000"/>
                    <a:lumOff val="50000"/>
                  </a:schemeClr>
                </a:solidFill>
                <a:latin typeface="Open Sans"/>
              </a:defRPr>
            </a:lvl2pPr>
            <a:lvl3pPr marL="914400" indent="0">
              <a:buFontTx/>
              <a:buNone/>
              <a:defRPr sz="1500">
                <a:solidFill>
                  <a:schemeClr val="tx1">
                    <a:lumMod val="50000"/>
                    <a:lumOff val="50000"/>
                  </a:schemeClr>
                </a:solidFill>
                <a:latin typeface="Open Sans"/>
              </a:defRPr>
            </a:lvl3pPr>
            <a:lvl4pPr marL="1371600" indent="0">
              <a:buFontTx/>
              <a:buNone/>
              <a:defRPr sz="1500">
                <a:solidFill>
                  <a:schemeClr val="tx1">
                    <a:lumMod val="50000"/>
                    <a:lumOff val="50000"/>
                  </a:schemeClr>
                </a:solidFill>
                <a:latin typeface="Open Sans"/>
              </a:defRPr>
            </a:lvl4pPr>
            <a:lvl5pPr marL="1828800" indent="0">
              <a:buFontTx/>
              <a:buNone/>
              <a:defRPr sz="1500">
                <a:solidFill>
                  <a:schemeClr val="tx1">
                    <a:lumMod val="50000"/>
                    <a:lumOff val="50000"/>
                  </a:schemeClr>
                </a:solidFill>
                <a:latin typeface="Open Sans"/>
              </a:defRPr>
            </a:lvl5pPr>
          </a:lstStyle>
          <a:p>
            <a:pPr lvl="0"/>
            <a:r>
              <a:rPr lang="de-DE" dirty="0" err="1" smtClean="0"/>
              <a:t>Subline</a:t>
            </a:r>
            <a:endParaRPr lang="de-DE" dirty="0"/>
          </a:p>
        </p:txBody>
      </p:sp>
    </p:spTree>
    <p:extLst>
      <p:ext uri="{BB962C8B-B14F-4D97-AF65-F5344CB8AC3E}">
        <p14:creationId xmlns:p14="http://schemas.microsoft.com/office/powerpoint/2010/main" val="81066179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hteck 4"/>
          <p:cNvSpPr/>
          <p:nvPr userDrawn="1"/>
        </p:nvSpPr>
        <p:spPr>
          <a:xfrm>
            <a:off x="0" y="6061767"/>
            <a:ext cx="9144000" cy="796233"/>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75000"/>
                </a:schemeClr>
              </a:solidFill>
            </a:endParaRPr>
          </a:p>
        </p:txBody>
      </p:sp>
      <p:pic>
        <p:nvPicPr>
          <p:cNvPr id="4" name="Bild 3"/>
          <p:cNvPicPr>
            <a:picLocks noChangeAspect="1"/>
          </p:cNvPicPr>
          <p:nvPr userDrawn="1"/>
        </p:nvPicPr>
        <p:blipFill>
          <a:blip r:embed="rId2"/>
          <a:stretch>
            <a:fillRect/>
          </a:stretch>
        </p:blipFill>
        <p:spPr>
          <a:xfrm>
            <a:off x="457200" y="6163973"/>
            <a:ext cx="1911549" cy="611695"/>
          </a:xfrm>
          <a:prstGeom prst="rect">
            <a:avLst/>
          </a:prstGeom>
        </p:spPr>
      </p:pic>
      <p:sp>
        <p:nvSpPr>
          <p:cNvPr id="7" name="Textfeld 6"/>
          <p:cNvSpPr txBox="1"/>
          <p:nvPr userDrawn="1"/>
        </p:nvSpPr>
        <p:spPr>
          <a:xfrm>
            <a:off x="3617248" y="6484693"/>
            <a:ext cx="1984887" cy="253916"/>
          </a:xfrm>
          <a:prstGeom prst="rect">
            <a:avLst/>
          </a:prstGeom>
          <a:noFill/>
        </p:spPr>
        <p:txBody>
          <a:bodyPr wrap="square" rtlCol="0">
            <a:spAutoFit/>
          </a:bodyPr>
          <a:lstStyle/>
          <a:p>
            <a:pPr algn="ctr"/>
            <a:r>
              <a:rPr lang="de-DE" sz="1050" dirty="0" err="1" smtClean="0">
                <a:solidFill>
                  <a:srgbClr val="007777"/>
                </a:solidFill>
                <a:latin typeface="Open Sans"/>
                <a:cs typeface="Arial"/>
              </a:rPr>
              <a:t>www.mpi.lu</a:t>
            </a:r>
            <a:endParaRPr lang="de-DE" sz="1050" dirty="0">
              <a:solidFill>
                <a:srgbClr val="007777"/>
              </a:solidFill>
              <a:latin typeface="Open Sans"/>
              <a:cs typeface="Arial"/>
            </a:endParaRPr>
          </a:p>
        </p:txBody>
      </p:sp>
      <p:sp>
        <p:nvSpPr>
          <p:cNvPr id="9" name="Textplatzhalter 3"/>
          <p:cNvSpPr>
            <a:spLocks noGrp="1"/>
          </p:cNvSpPr>
          <p:nvPr>
            <p:ph type="body" sz="quarter" idx="10" hasCustomPrompt="1"/>
          </p:nvPr>
        </p:nvSpPr>
        <p:spPr>
          <a:xfrm>
            <a:off x="304800" y="1309278"/>
            <a:ext cx="8589153" cy="4603842"/>
          </a:xfrm>
          <a:prstGeom prst="rect">
            <a:avLst/>
          </a:prstGeom>
        </p:spPr>
        <p:txBody>
          <a:bodyPr vert="horz"/>
          <a:lstStyle>
            <a:lvl1pPr marL="285750" indent="-285750">
              <a:lnSpc>
                <a:spcPct val="150000"/>
              </a:lnSpc>
              <a:spcBef>
                <a:spcPts val="0"/>
              </a:spcBef>
              <a:buClr>
                <a:srgbClr val="007777"/>
              </a:buClr>
              <a:buFont typeface="Arial"/>
              <a:buChar char="•"/>
              <a:defRPr sz="1400" baseline="0">
                <a:solidFill>
                  <a:schemeClr val="tx1">
                    <a:lumMod val="50000"/>
                    <a:lumOff val="50000"/>
                  </a:schemeClr>
                </a:solidFill>
                <a:latin typeface="Open Sans"/>
              </a:defRPr>
            </a:lvl1pPr>
            <a:lvl2pPr marL="457200" indent="0">
              <a:buFontTx/>
              <a:buNone/>
              <a:defRPr sz="1500">
                <a:solidFill>
                  <a:schemeClr val="tx1">
                    <a:lumMod val="50000"/>
                    <a:lumOff val="50000"/>
                  </a:schemeClr>
                </a:solidFill>
                <a:latin typeface="Open Sans"/>
              </a:defRPr>
            </a:lvl2pPr>
            <a:lvl3pPr marL="914400" indent="0">
              <a:buFontTx/>
              <a:buNone/>
              <a:defRPr sz="1500">
                <a:solidFill>
                  <a:schemeClr val="tx1">
                    <a:lumMod val="50000"/>
                    <a:lumOff val="50000"/>
                  </a:schemeClr>
                </a:solidFill>
                <a:latin typeface="Open Sans"/>
              </a:defRPr>
            </a:lvl3pPr>
            <a:lvl4pPr marL="1371600" indent="0">
              <a:buFontTx/>
              <a:buNone/>
              <a:defRPr sz="1500">
                <a:solidFill>
                  <a:schemeClr val="tx1">
                    <a:lumMod val="50000"/>
                    <a:lumOff val="50000"/>
                  </a:schemeClr>
                </a:solidFill>
                <a:latin typeface="Open Sans"/>
              </a:defRPr>
            </a:lvl4pPr>
            <a:lvl5pPr marL="1828800" indent="0">
              <a:buFontTx/>
              <a:buNone/>
              <a:defRPr sz="1500">
                <a:solidFill>
                  <a:schemeClr val="tx1">
                    <a:lumMod val="50000"/>
                    <a:lumOff val="50000"/>
                  </a:schemeClr>
                </a:solidFill>
                <a:latin typeface="Open Sans"/>
              </a:defRPr>
            </a:lvl5pPr>
          </a:lstStyle>
          <a:p>
            <a:pPr lvl="0"/>
            <a:r>
              <a:rPr lang="de-DE" dirty="0" smtClean="0"/>
              <a:t>Text</a:t>
            </a:r>
          </a:p>
        </p:txBody>
      </p:sp>
      <p:sp>
        <p:nvSpPr>
          <p:cNvPr id="10" name="Textplatzhalter 9"/>
          <p:cNvSpPr>
            <a:spLocks noGrp="1"/>
          </p:cNvSpPr>
          <p:nvPr>
            <p:ph type="body" sz="quarter" idx="11" hasCustomPrompt="1"/>
          </p:nvPr>
        </p:nvSpPr>
        <p:spPr>
          <a:xfrm>
            <a:off x="304800" y="407173"/>
            <a:ext cx="8589153" cy="810665"/>
          </a:xfrm>
          <a:prstGeom prst="rect">
            <a:avLst/>
          </a:prstGeom>
        </p:spPr>
        <p:txBody>
          <a:bodyPr vert="horz"/>
          <a:lstStyle>
            <a:lvl1pPr marL="0" indent="0">
              <a:lnSpc>
                <a:spcPct val="125000"/>
              </a:lnSpc>
              <a:spcBef>
                <a:spcPts val="0"/>
              </a:spcBef>
              <a:buFontTx/>
              <a:buNone/>
              <a:defRPr sz="1800" b="1" i="0">
                <a:solidFill>
                  <a:srgbClr val="007777"/>
                </a:solidFill>
                <a:latin typeface="Times"/>
              </a:defRPr>
            </a:lvl1pPr>
            <a:lvl2pPr marL="457200" indent="0">
              <a:buFontTx/>
              <a:buNone/>
              <a:defRPr sz="2400">
                <a:latin typeface="BodoniFLF"/>
              </a:defRPr>
            </a:lvl2pPr>
            <a:lvl3pPr marL="914400" indent="0">
              <a:buFontTx/>
              <a:buNone/>
              <a:defRPr sz="2400">
                <a:latin typeface="BodoniFLF"/>
              </a:defRPr>
            </a:lvl3pPr>
            <a:lvl4pPr marL="1371600" indent="0">
              <a:buFontTx/>
              <a:buNone/>
              <a:defRPr sz="2400">
                <a:latin typeface="BodoniFLF"/>
              </a:defRPr>
            </a:lvl4pPr>
            <a:lvl5pPr marL="1828800" indent="0">
              <a:buFontTx/>
              <a:buNone/>
              <a:defRPr sz="2400">
                <a:latin typeface="BodoniFLF"/>
              </a:defRPr>
            </a:lvl5pPr>
          </a:lstStyle>
          <a:p>
            <a:pPr lvl="0"/>
            <a:r>
              <a:rPr lang="de-DE" dirty="0" smtClean="0"/>
              <a:t>HEADLINE</a:t>
            </a:r>
            <a:endParaRPr lang="de-DE" dirty="0"/>
          </a:p>
        </p:txBody>
      </p:sp>
      <p:sp>
        <p:nvSpPr>
          <p:cNvPr id="12" name="Textplatzhalter 11"/>
          <p:cNvSpPr>
            <a:spLocks noGrp="1"/>
          </p:cNvSpPr>
          <p:nvPr>
            <p:ph type="body" sz="quarter" idx="12" hasCustomPrompt="1"/>
          </p:nvPr>
        </p:nvSpPr>
        <p:spPr>
          <a:xfrm>
            <a:off x="5456767" y="6480040"/>
            <a:ext cx="3437186" cy="258570"/>
          </a:xfrm>
          <a:prstGeom prst="rect">
            <a:avLst/>
          </a:prstGeom>
        </p:spPr>
        <p:txBody>
          <a:bodyPr vert="horz"/>
          <a:lstStyle>
            <a:lvl1pPr marL="0" indent="0" algn="r">
              <a:buNone/>
              <a:defRPr sz="1000">
                <a:solidFill>
                  <a:srgbClr val="007777"/>
                </a:solidFill>
                <a:latin typeface="Open Sans"/>
                <a:cs typeface="Open Sans"/>
              </a:defRPr>
            </a:lvl1pPr>
          </a:lstStyle>
          <a:p>
            <a:pPr lvl="0"/>
            <a:r>
              <a:rPr lang="de-DE" dirty="0" smtClean="0"/>
              <a:t>Insert </a:t>
            </a:r>
            <a:r>
              <a:rPr lang="de-DE" dirty="0" err="1" smtClean="0"/>
              <a:t>date</a:t>
            </a:r>
            <a:r>
              <a:rPr lang="de-DE" dirty="0" smtClean="0"/>
              <a:t> </a:t>
            </a:r>
            <a:r>
              <a:rPr lang="de-DE" dirty="0" err="1" smtClean="0"/>
              <a:t>here</a:t>
            </a:r>
            <a:endParaRPr lang="de-DE" dirty="0"/>
          </a:p>
        </p:txBody>
      </p:sp>
      <p:sp>
        <p:nvSpPr>
          <p:cNvPr id="11" name="Textplatzhalter 11"/>
          <p:cNvSpPr>
            <a:spLocks noGrp="1"/>
          </p:cNvSpPr>
          <p:nvPr>
            <p:ph type="body" sz="quarter" idx="13" hasCustomPrompt="1"/>
          </p:nvPr>
        </p:nvSpPr>
        <p:spPr>
          <a:xfrm>
            <a:off x="5456767" y="6156743"/>
            <a:ext cx="3437186" cy="269458"/>
          </a:xfrm>
          <a:prstGeom prst="rect">
            <a:avLst/>
          </a:prstGeom>
        </p:spPr>
        <p:txBody>
          <a:bodyPr vert="horz"/>
          <a:lstStyle>
            <a:lvl1pPr marL="0" indent="0" algn="r">
              <a:buNone/>
              <a:defRPr sz="1000">
                <a:solidFill>
                  <a:srgbClr val="007777"/>
                </a:solidFill>
                <a:latin typeface="Open Sans"/>
                <a:cs typeface="Open Sans"/>
              </a:defRPr>
            </a:lvl1pPr>
          </a:lstStyle>
          <a:p>
            <a:pPr lvl="0"/>
            <a:r>
              <a:rPr lang="de-DE" dirty="0" smtClean="0"/>
              <a:t>Insert </a:t>
            </a:r>
            <a:r>
              <a:rPr lang="de-DE" dirty="0" err="1" smtClean="0"/>
              <a:t>page</a:t>
            </a:r>
            <a:r>
              <a:rPr lang="de-DE" dirty="0" smtClean="0"/>
              <a:t> </a:t>
            </a:r>
            <a:r>
              <a:rPr lang="de-DE" dirty="0" err="1" smtClean="0"/>
              <a:t>number</a:t>
            </a:r>
            <a:r>
              <a:rPr lang="de-DE" dirty="0" smtClean="0"/>
              <a:t> </a:t>
            </a:r>
            <a:r>
              <a:rPr lang="de-DE" dirty="0" err="1" smtClean="0"/>
              <a:t>here</a:t>
            </a:r>
            <a:endParaRPr lang="de-DE" dirty="0"/>
          </a:p>
        </p:txBody>
      </p:sp>
    </p:spTree>
    <p:extLst>
      <p:ext uri="{BB962C8B-B14F-4D97-AF65-F5344CB8AC3E}">
        <p14:creationId xmlns:p14="http://schemas.microsoft.com/office/powerpoint/2010/main" val="326708501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5" name="Rechteck 4"/>
          <p:cNvSpPr/>
          <p:nvPr userDrawn="1"/>
        </p:nvSpPr>
        <p:spPr>
          <a:xfrm>
            <a:off x="0" y="6061767"/>
            <a:ext cx="9144000" cy="796233"/>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75000"/>
                </a:schemeClr>
              </a:solidFill>
            </a:endParaRPr>
          </a:p>
        </p:txBody>
      </p:sp>
      <p:pic>
        <p:nvPicPr>
          <p:cNvPr id="4" name="Bild 3"/>
          <p:cNvPicPr>
            <a:picLocks noChangeAspect="1"/>
          </p:cNvPicPr>
          <p:nvPr userDrawn="1"/>
        </p:nvPicPr>
        <p:blipFill>
          <a:blip r:embed="rId2"/>
          <a:stretch>
            <a:fillRect/>
          </a:stretch>
        </p:blipFill>
        <p:spPr>
          <a:xfrm>
            <a:off x="457200" y="6163973"/>
            <a:ext cx="1911549" cy="611695"/>
          </a:xfrm>
          <a:prstGeom prst="rect">
            <a:avLst/>
          </a:prstGeom>
        </p:spPr>
      </p:pic>
      <p:sp>
        <p:nvSpPr>
          <p:cNvPr id="7" name="Textfeld 6"/>
          <p:cNvSpPr txBox="1"/>
          <p:nvPr userDrawn="1"/>
        </p:nvSpPr>
        <p:spPr>
          <a:xfrm>
            <a:off x="3617248" y="6484693"/>
            <a:ext cx="1984887" cy="253916"/>
          </a:xfrm>
          <a:prstGeom prst="rect">
            <a:avLst/>
          </a:prstGeom>
          <a:noFill/>
        </p:spPr>
        <p:txBody>
          <a:bodyPr wrap="square" rtlCol="0">
            <a:spAutoFit/>
          </a:bodyPr>
          <a:lstStyle/>
          <a:p>
            <a:pPr algn="ctr"/>
            <a:r>
              <a:rPr lang="de-DE" sz="1050" dirty="0" err="1" smtClean="0">
                <a:solidFill>
                  <a:srgbClr val="007777"/>
                </a:solidFill>
                <a:latin typeface="Open Sans"/>
                <a:cs typeface="Arial"/>
              </a:rPr>
              <a:t>www.mpi.lu</a:t>
            </a:r>
            <a:endParaRPr lang="de-DE" sz="1050" dirty="0">
              <a:solidFill>
                <a:srgbClr val="007777"/>
              </a:solidFill>
              <a:latin typeface="Open Sans"/>
              <a:cs typeface="Arial"/>
            </a:endParaRPr>
          </a:p>
        </p:txBody>
      </p:sp>
      <p:sp>
        <p:nvSpPr>
          <p:cNvPr id="8" name="Textfeld 7"/>
          <p:cNvSpPr txBox="1"/>
          <p:nvPr userDrawn="1"/>
        </p:nvSpPr>
        <p:spPr>
          <a:xfrm>
            <a:off x="6535899" y="6151838"/>
            <a:ext cx="2358054" cy="253916"/>
          </a:xfrm>
          <a:prstGeom prst="rect">
            <a:avLst/>
          </a:prstGeom>
          <a:noFill/>
        </p:spPr>
        <p:txBody>
          <a:bodyPr wrap="square" rtlCol="0">
            <a:spAutoFit/>
          </a:bodyPr>
          <a:lstStyle/>
          <a:p>
            <a:pPr algn="r"/>
            <a:r>
              <a:rPr lang="de-DE" sz="1050" dirty="0" smtClean="0">
                <a:solidFill>
                  <a:srgbClr val="007777"/>
                </a:solidFill>
                <a:latin typeface="Open Sans"/>
                <a:cs typeface="Arial"/>
              </a:rPr>
              <a:t>- </a:t>
            </a:r>
            <a:fld id="{76D10BB1-7707-4943-B0DE-A8DA174ACE7C}" type="slidenum">
              <a:rPr lang="de-DE" sz="1050" smtClean="0">
                <a:solidFill>
                  <a:srgbClr val="007777"/>
                </a:solidFill>
                <a:latin typeface="Open Sans"/>
                <a:cs typeface="Arial"/>
              </a:rPr>
              <a:pPr algn="r"/>
              <a:t>‹#›</a:t>
            </a:fld>
            <a:r>
              <a:rPr lang="de-DE" sz="1050" dirty="0" smtClean="0">
                <a:solidFill>
                  <a:srgbClr val="007777"/>
                </a:solidFill>
                <a:latin typeface="Open Sans"/>
                <a:cs typeface="Arial"/>
              </a:rPr>
              <a:t> -</a:t>
            </a:r>
            <a:endParaRPr lang="de-DE" sz="1050" dirty="0">
              <a:solidFill>
                <a:srgbClr val="007777"/>
              </a:solidFill>
              <a:latin typeface="Open Sans"/>
              <a:cs typeface="Arial"/>
            </a:endParaRPr>
          </a:p>
        </p:txBody>
      </p:sp>
      <p:sp>
        <p:nvSpPr>
          <p:cNvPr id="9" name="Textplatzhalter 3"/>
          <p:cNvSpPr>
            <a:spLocks noGrp="1"/>
          </p:cNvSpPr>
          <p:nvPr>
            <p:ph type="body" sz="quarter" idx="10" hasCustomPrompt="1"/>
          </p:nvPr>
        </p:nvSpPr>
        <p:spPr>
          <a:xfrm>
            <a:off x="304800" y="1309278"/>
            <a:ext cx="8589153" cy="4603842"/>
          </a:xfrm>
          <a:prstGeom prst="rect">
            <a:avLst/>
          </a:prstGeom>
        </p:spPr>
        <p:txBody>
          <a:bodyPr vert="horz"/>
          <a:lstStyle>
            <a:lvl1pPr marL="285750" indent="-285750">
              <a:lnSpc>
                <a:spcPct val="150000"/>
              </a:lnSpc>
              <a:spcBef>
                <a:spcPts val="0"/>
              </a:spcBef>
              <a:buClr>
                <a:srgbClr val="007777"/>
              </a:buClr>
              <a:buFont typeface="Arial"/>
              <a:buChar char="•"/>
              <a:defRPr sz="1400" baseline="0">
                <a:solidFill>
                  <a:schemeClr val="tx1">
                    <a:lumMod val="50000"/>
                    <a:lumOff val="50000"/>
                  </a:schemeClr>
                </a:solidFill>
                <a:latin typeface="Open Sans"/>
              </a:defRPr>
            </a:lvl1pPr>
            <a:lvl2pPr marL="457200" indent="0">
              <a:buFontTx/>
              <a:buNone/>
              <a:defRPr sz="1500">
                <a:solidFill>
                  <a:schemeClr val="tx1">
                    <a:lumMod val="50000"/>
                    <a:lumOff val="50000"/>
                  </a:schemeClr>
                </a:solidFill>
                <a:latin typeface="Open Sans"/>
              </a:defRPr>
            </a:lvl2pPr>
            <a:lvl3pPr marL="914400" indent="0">
              <a:buFontTx/>
              <a:buNone/>
              <a:defRPr sz="1500">
                <a:solidFill>
                  <a:schemeClr val="tx1">
                    <a:lumMod val="50000"/>
                    <a:lumOff val="50000"/>
                  </a:schemeClr>
                </a:solidFill>
                <a:latin typeface="Open Sans"/>
              </a:defRPr>
            </a:lvl3pPr>
            <a:lvl4pPr marL="1371600" indent="0">
              <a:buFontTx/>
              <a:buNone/>
              <a:defRPr sz="1500">
                <a:solidFill>
                  <a:schemeClr val="tx1">
                    <a:lumMod val="50000"/>
                    <a:lumOff val="50000"/>
                  </a:schemeClr>
                </a:solidFill>
                <a:latin typeface="Open Sans"/>
              </a:defRPr>
            </a:lvl4pPr>
            <a:lvl5pPr marL="1828800" indent="0">
              <a:buFontTx/>
              <a:buNone/>
              <a:defRPr sz="1500">
                <a:solidFill>
                  <a:schemeClr val="tx1">
                    <a:lumMod val="50000"/>
                    <a:lumOff val="50000"/>
                  </a:schemeClr>
                </a:solidFill>
                <a:latin typeface="Open Sans"/>
              </a:defRPr>
            </a:lvl5pPr>
          </a:lstStyle>
          <a:p>
            <a:pPr lvl="0"/>
            <a:r>
              <a:rPr lang="de-DE" dirty="0" smtClean="0"/>
              <a:t>Text</a:t>
            </a:r>
          </a:p>
        </p:txBody>
      </p:sp>
      <p:sp>
        <p:nvSpPr>
          <p:cNvPr id="10" name="Textplatzhalter 9"/>
          <p:cNvSpPr>
            <a:spLocks noGrp="1"/>
          </p:cNvSpPr>
          <p:nvPr>
            <p:ph type="body" sz="quarter" idx="11" hasCustomPrompt="1"/>
          </p:nvPr>
        </p:nvSpPr>
        <p:spPr>
          <a:xfrm>
            <a:off x="304800" y="407173"/>
            <a:ext cx="8589153" cy="810665"/>
          </a:xfrm>
          <a:prstGeom prst="rect">
            <a:avLst/>
          </a:prstGeom>
        </p:spPr>
        <p:txBody>
          <a:bodyPr vert="horz"/>
          <a:lstStyle>
            <a:lvl1pPr marL="0" indent="0">
              <a:lnSpc>
                <a:spcPct val="125000"/>
              </a:lnSpc>
              <a:spcBef>
                <a:spcPts val="0"/>
              </a:spcBef>
              <a:buFontTx/>
              <a:buNone/>
              <a:defRPr sz="1800" b="1" i="0">
                <a:solidFill>
                  <a:srgbClr val="007777"/>
                </a:solidFill>
                <a:latin typeface="Times"/>
              </a:defRPr>
            </a:lvl1pPr>
            <a:lvl2pPr marL="457200" indent="0">
              <a:buFontTx/>
              <a:buNone/>
              <a:defRPr sz="2400">
                <a:latin typeface="BodoniFLF"/>
              </a:defRPr>
            </a:lvl2pPr>
            <a:lvl3pPr marL="914400" indent="0">
              <a:buFontTx/>
              <a:buNone/>
              <a:defRPr sz="2400">
                <a:latin typeface="BodoniFLF"/>
              </a:defRPr>
            </a:lvl3pPr>
            <a:lvl4pPr marL="1371600" indent="0">
              <a:buFontTx/>
              <a:buNone/>
              <a:defRPr sz="2400">
                <a:latin typeface="BodoniFLF"/>
              </a:defRPr>
            </a:lvl4pPr>
            <a:lvl5pPr marL="1828800" indent="0">
              <a:buFontTx/>
              <a:buNone/>
              <a:defRPr sz="2400">
                <a:latin typeface="BodoniFLF"/>
              </a:defRPr>
            </a:lvl5pPr>
          </a:lstStyle>
          <a:p>
            <a:pPr lvl="0"/>
            <a:r>
              <a:rPr lang="de-DE" dirty="0" smtClean="0"/>
              <a:t>HEADLINE</a:t>
            </a:r>
            <a:endParaRPr lang="de-DE" dirty="0"/>
          </a:p>
        </p:txBody>
      </p:sp>
      <p:sp>
        <p:nvSpPr>
          <p:cNvPr id="12" name="Textplatzhalter 11"/>
          <p:cNvSpPr>
            <a:spLocks noGrp="1"/>
          </p:cNvSpPr>
          <p:nvPr>
            <p:ph type="body" sz="quarter" idx="12" hasCustomPrompt="1"/>
          </p:nvPr>
        </p:nvSpPr>
        <p:spPr>
          <a:xfrm>
            <a:off x="5456767" y="6480040"/>
            <a:ext cx="3437186" cy="258570"/>
          </a:xfrm>
          <a:prstGeom prst="rect">
            <a:avLst/>
          </a:prstGeom>
        </p:spPr>
        <p:txBody>
          <a:bodyPr vert="horz"/>
          <a:lstStyle>
            <a:lvl1pPr marL="0" indent="0" algn="r">
              <a:buNone/>
              <a:defRPr sz="1000">
                <a:solidFill>
                  <a:srgbClr val="007777"/>
                </a:solidFill>
                <a:latin typeface="Open Sans"/>
                <a:cs typeface="Open Sans"/>
              </a:defRPr>
            </a:lvl1pPr>
          </a:lstStyle>
          <a:p>
            <a:pPr lvl="0"/>
            <a:r>
              <a:rPr lang="de-DE" dirty="0" smtClean="0"/>
              <a:t>Insert </a:t>
            </a:r>
            <a:r>
              <a:rPr lang="de-DE" dirty="0" err="1" smtClean="0"/>
              <a:t>date</a:t>
            </a:r>
            <a:r>
              <a:rPr lang="de-DE" dirty="0" smtClean="0"/>
              <a:t> </a:t>
            </a:r>
            <a:r>
              <a:rPr lang="de-DE" dirty="0" err="1" smtClean="0"/>
              <a:t>here</a:t>
            </a:r>
            <a:endParaRPr lang="de-DE" dirty="0"/>
          </a:p>
        </p:txBody>
      </p:sp>
    </p:spTree>
    <p:extLst>
      <p:ext uri="{BB962C8B-B14F-4D97-AF65-F5344CB8AC3E}">
        <p14:creationId xmlns:p14="http://schemas.microsoft.com/office/powerpoint/2010/main" val="17920062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5" name="Rechteck 4"/>
          <p:cNvSpPr/>
          <p:nvPr userDrawn="1"/>
        </p:nvSpPr>
        <p:spPr>
          <a:xfrm>
            <a:off x="0" y="6061767"/>
            <a:ext cx="9144000" cy="796233"/>
          </a:xfrm>
          <a:prstGeom prst="rect">
            <a:avLst/>
          </a:prstGeom>
          <a:solidFill>
            <a:srgbClr val="D2D2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bg1">
                  <a:lumMod val="75000"/>
                </a:schemeClr>
              </a:solidFill>
            </a:endParaRPr>
          </a:p>
        </p:txBody>
      </p:sp>
      <p:pic>
        <p:nvPicPr>
          <p:cNvPr id="4" name="Bild 3"/>
          <p:cNvPicPr>
            <a:picLocks noChangeAspect="1"/>
          </p:cNvPicPr>
          <p:nvPr userDrawn="1"/>
        </p:nvPicPr>
        <p:blipFill>
          <a:blip r:embed="rId2"/>
          <a:stretch>
            <a:fillRect/>
          </a:stretch>
        </p:blipFill>
        <p:spPr>
          <a:xfrm>
            <a:off x="457200" y="6163973"/>
            <a:ext cx="1911549" cy="611695"/>
          </a:xfrm>
          <a:prstGeom prst="rect">
            <a:avLst/>
          </a:prstGeom>
        </p:spPr>
      </p:pic>
      <p:sp>
        <p:nvSpPr>
          <p:cNvPr id="6" name="Textfeld 5"/>
          <p:cNvSpPr txBox="1"/>
          <p:nvPr userDrawn="1"/>
        </p:nvSpPr>
        <p:spPr>
          <a:xfrm>
            <a:off x="6607953" y="6484273"/>
            <a:ext cx="2286000" cy="253916"/>
          </a:xfrm>
          <a:prstGeom prst="rect">
            <a:avLst/>
          </a:prstGeom>
          <a:noFill/>
        </p:spPr>
        <p:txBody>
          <a:bodyPr wrap="square" rtlCol="0">
            <a:spAutoFit/>
          </a:bodyPr>
          <a:lstStyle/>
          <a:p>
            <a:pPr algn="r"/>
            <a:fld id="{480E28B1-79CA-A144-9B69-2B0952B7492F}" type="datetime4">
              <a:rPr lang="de-DE" sz="1050" smtClean="0">
                <a:solidFill>
                  <a:srgbClr val="007777"/>
                </a:solidFill>
                <a:latin typeface="Open Sans"/>
                <a:cs typeface="Arial"/>
              </a:rPr>
              <a:pPr algn="r"/>
              <a:t>December 17, 2015</a:t>
            </a:fld>
            <a:endParaRPr lang="de-DE" sz="1050" dirty="0">
              <a:solidFill>
                <a:srgbClr val="007777"/>
              </a:solidFill>
              <a:latin typeface="Open Sans"/>
              <a:cs typeface="Arial"/>
            </a:endParaRPr>
          </a:p>
        </p:txBody>
      </p:sp>
      <p:sp>
        <p:nvSpPr>
          <p:cNvPr id="7" name="Textfeld 6"/>
          <p:cNvSpPr txBox="1"/>
          <p:nvPr userDrawn="1"/>
        </p:nvSpPr>
        <p:spPr>
          <a:xfrm>
            <a:off x="3617248" y="6484693"/>
            <a:ext cx="1984887" cy="253916"/>
          </a:xfrm>
          <a:prstGeom prst="rect">
            <a:avLst/>
          </a:prstGeom>
          <a:noFill/>
        </p:spPr>
        <p:txBody>
          <a:bodyPr wrap="square" rtlCol="0">
            <a:spAutoFit/>
          </a:bodyPr>
          <a:lstStyle/>
          <a:p>
            <a:pPr algn="ctr"/>
            <a:r>
              <a:rPr lang="de-DE" sz="1050" dirty="0" err="1" smtClean="0">
                <a:solidFill>
                  <a:srgbClr val="007777"/>
                </a:solidFill>
                <a:latin typeface="Open Sans"/>
                <a:cs typeface="Arial"/>
              </a:rPr>
              <a:t>www.mpi.lu</a:t>
            </a:r>
            <a:endParaRPr lang="de-DE" sz="1050" dirty="0">
              <a:solidFill>
                <a:srgbClr val="007777"/>
              </a:solidFill>
              <a:latin typeface="Open Sans"/>
              <a:cs typeface="Arial"/>
            </a:endParaRPr>
          </a:p>
        </p:txBody>
      </p:sp>
      <p:sp>
        <p:nvSpPr>
          <p:cNvPr id="8" name="Textfeld 7"/>
          <p:cNvSpPr txBox="1"/>
          <p:nvPr userDrawn="1"/>
        </p:nvSpPr>
        <p:spPr>
          <a:xfrm>
            <a:off x="6535899" y="6151838"/>
            <a:ext cx="2358054" cy="253916"/>
          </a:xfrm>
          <a:prstGeom prst="rect">
            <a:avLst/>
          </a:prstGeom>
          <a:noFill/>
        </p:spPr>
        <p:txBody>
          <a:bodyPr wrap="square" rtlCol="0">
            <a:spAutoFit/>
          </a:bodyPr>
          <a:lstStyle/>
          <a:p>
            <a:pPr algn="r"/>
            <a:r>
              <a:rPr lang="de-DE" sz="1050" dirty="0" smtClean="0">
                <a:solidFill>
                  <a:srgbClr val="007777"/>
                </a:solidFill>
                <a:latin typeface="Open Sans"/>
                <a:cs typeface="Arial"/>
              </a:rPr>
              <a:t>- </a:t>
            </a:r>
            <a:fld id="{76D10BB1-7707-4943-B0DE-A8DA174ACE7C}" type="slidenum">
              <a:rPr lang="de-DE" sz="1050" smtClean="0">
                <a:solidFill>
                  <a:srgbClr val="007777"/>
                </a:solidFill>
                <a:latin typeface="Open Sans"/>
                <a:cs typeface="Arial"/>
              </a:rPr>
              <a:pPr algn="r"/>
              <a:t>‹#›</a:t>
            </a:fld>
            <a:r>
              <a:rPr lang="de-DE" sz="1050" dirty="0" smtClean="0">
                <a:solidFill>
                  <a:srgbClr val="007777"/>
                </a:solidFill>
                <a:latin typeface="Open Sans"/>
                <a:cs typeface="Arial"/>
              </a:rPr>
              <a:t> -</a:t>
            </a:r>
            <a:endParaRPr lang="de-DE" sz="1050" dirty="0">
              <a:solidFill>
                <a:srgbClr val="007777"/>
              </a:solidFill>
              <a:latin typeface="Open Sans"/>
              <a:cs typeface="Arial"/>
            </a:endParaRPr>
          </a:p>
        </p:txBody>
      </p:sp>
      <p:sp>
        <p:nvSpPr>
          <p:cNvPr id="9" name="Textplatzhalter 3"/>
          <p:cNvSpPr>
            <a:spLocks noGrp="1"/>
          </p:cNvSpPr>
          <p:nvPr>
            <p:ph type="body" sz="quarter" idx="10" hasCustomPrompt="1"/>
          </p:nvPr>
        </p:nvSpPr>
        <p:spPr>
          <a:xfrm>
            <a:off x="304800" y="1309278"/>
            <a:ext cx="8589153" cy="4603842"/>
          </a:xfrm>
          <a:prstGeom prst="rect">
            <a:avLst/>
          </a:prstGeom>
        </p:spPr>
        <p:txBody>
          <a:bodyPr vert="horz"/>
          <a:lstStyle>
            <a:lvl1pPr marL="285750" indent="-285750">
              <a:lnSpc>
                <a:spcPct val="150000"/>
              </a:lnSpc>
              <a:spcBef>
                <a:spcPts val="0"/>
              </a:spcBef>
              <a:buClr>
                <a:srgbClr val="007777"/>
              </a:buClr>
              <a:buFont typeface="Arial"/>
              <a:buChar char="•"/>
              <a:defRPr sz="1400" baseline="0">
                <a:solidFill>
                  <a:schemeClr val="tx1">
                    <a:lumMod val="50000"/>
                    <a:lumOff val="50000"/>
                  </a:schemeClr>
                </a:solidFill>
                <a:latin typeface="Open Sans"/>
              </a:defRPr>
            </a:lvl1pPr>
            <a:lvl2pPr marL="457200" indent="0">
              <a:buFontTx/>
              <a:buNone/>
              <a:defRPr sz="1500">
                <a:solidFill>
                  <a:schemeClr val="tx1">
                    <a:lumMod val="50000"/>
                    <a:lumOff val="50000"/>
                  </a:schemeClr>
                </a:solidFill>
                <a:latin typeface="Open Sans"/>
              </a:defRPr>
            </a:lvl2pPr>
            <a:lvl3pPr marL="914400" indent="0">
              <a:buFontTx/>
              <a:buNone/>
              <a:defRPr sz="1500">
                <a:solidFill>
                  <a:schemeClr val="tx1">
                    <a:lumMod val="50000"/>
                    <a:lumOff val="50000"/>
                  </a:schemeClr>
                </a:solidFill>
                <a:latin typeface="Open Sans"/>
              </a:defRPr>
            </a:lvl3pPr>
            <a:lvl4pPr marL="1371600" indent="0">
              <a:buFontTx/>
              <a:buNone/>
              <a:defRPr sz="1500">
                <a:solidFill>
                  <a:schemeClr val="tx1">
                    <a:lumMod val="50000"/>
                    <a:lumOff val="50000"/>
                  </a:schemeClr>
                </a:solidFill>
                <a:latin typeface="Open Sans"/>
              </a:defRPr>
            </a:lvl4pPr>
            <a:lvl5pPr marL="1828800" indent="0">
              <a:buFontTx/>
              <a:buNone/>
              <a:defRPr sz="1500">
                <a:solidFill>
                  <a:schemeClr val="tx1">
                    <a:lumMod val="50000"/>
                    <a:lumOff val="50000"/>
                  </a:schemeClr>
                </a:solidFill>
                <a:latin typeface="Open Sans"/>
              </a:defRPr>
            </a:lvl5pPr>
          </a:lstStyle>
          <a:p>
            <a:pPr lvl="0"/>
            <a:r>
              <a:rPr lang="de-DE" dirty="0" smtClean="0"/>
              <a:t>Text</a:t>
            </a:r>
          </a:p>
        </p:txBody>
      </p:sp>
      <p:sp>
        <p:nvSpPr>
          <p:cNvPr id="10" name="Textplatzhalter 9"/>
          <p:cNvSpPr>
            <a:spLocks noGrp="1"/>
          </p:cNvSpPr>
          <p:nvPr>
            <p:ph type="body" sz="quarter" idx="11" hasCustomPrompt="1"/>
          </p:nvPr>
        </p:nvSpPr>
        <p:spPr>
          <a:xfrm>
            <a:off x="304800" y="407173"/>
            <a:ext cx="8589153" cy="810665"/>
          </a:xfrm>
          <a:prstGeom prst="rect">
            <a:avLst/>
          </a:prstGeom>
        </p:spPr>
        <p:txBody>
          <a:bodyPr vert="horz"/>
          <a:lstStyle>
            <a:lvl1pPr marL="0" indent="0">
              <a:lnSpc>
                <a:spcPct val="125000"/>
              </a:lnSpc>
              <a:spcBef>
                <a:spcPts val="0"/>
              </a:spcBef>
              <a:buFontTx/>
              <a:buNone/>
              <a:defRPr sz="1800" b="1" i="0">
                <a:solidFill>
                  <a:srgbClr val="007777"/>
                </a:solidFill>
                <a:latin typeface="Times"/>
              </a:defRPr>
            </a:lvl1pPr>
            <a:lvl2pPr marL="457200" indent="0">
              <a:buFontTx/>
              <a:buNone/>
              <a:defRPr sz="2400">
                <a:latin typeface="BodoniFLF"/>
              </a:defRPr>
            </a:lvl2pPr>
            <a:lvl3pPr marL="914400" indent="0">
              <a:buFontTx/>
              <a:buNone/>
              <a:defRPr sz="2400">
                <a:latin typeface="BodoniFLF"/>
              </a:defRPr>
            </a:lvl3pPr>
            <a:lvl4pPr marL="1371600" indent="0">
              <a:buFontTx/>
              <a:buNone/>
              <a:defRPr sz="2400">
                <a:latin typeface="BodoniFLF"/>
              </a:defRPr>
            </a:lvl4pPr>
            <a:lvl5pPr marL="1828800" indent="0">
              <a:buFontTx/>
              <a:buNone/>
              <a:defRPr sz="2400">
                <a:latin typeface="BodoniFLF"/>
              </a:defRPr>
            </a:lvl5pPr>
          </a:lstStyle>
          <a:p>
            <a:pPr lvl="0"/>
            <a:r>
              <a:rPr lang="de-DE" dirty="0" smtClean="0"/>
              <a:t>HEADLINE</a:t>
            </a:r>
            <a:endParaRPr lang="de-DE" dirty="0"/>
          </a:p>
        </p:txBody>
      </p:sp>
    </p:spTree>
    <p:extLst>
      <p:ext uri="{BB962C8B-B14F-4D97-AF65-F5344CB8AC3E}">
        <p14:creationId xmlns:p14="http://schemas.microsoft.com/office/powerpoint/2010/main" val="412014023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002942"/>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6" r:id="rId3"/>
    <p:sldLayoutId id="2147483665" r:id="rId4"/>
    <p:sldLayoutId id="2147483667" r:id="rId5"/>
    <p:sldLayoutId id="2147483668" r:id="rId6"/>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georgios.dimitropoulos@mpi.lu" TargetMode="External"/><Relationship Id="rId3" Type="http://schemas.openxmlformats.org/officeDocument/2006/relationships/hyperlink" Target="http://www.georgios-dimitropoulo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0"/>
          </p:nvPr>
        </p:nvSpPr>
        <p:spPr/>
        <p:txBody>
          <a:bodyPr/>
          <a:lstStyle/>
          <a:p>
            <a:r>
              <a:rPr lang="el-GR" dirty="0">
                <a:solidFill>
                  <a:schemeClr val="tx1">
                    <a:lumMod val="75000"/>
                    <a:lumOff val="25000"/>
                  </a:schemeClr>
                </a:solidFill>
              </a:rPr>
              <a:t>Και </a:t>
            </a:r>
            <a:r>
              <a:rPr lang="el-GR" dirty="0" smtClean="0">
                <a:solidFill>
                  <a:schemeClr val="tx1">
                    <a:lumMod val="75000"/>
                    <a:lumOff val="25000"/>
                  </a:schemeClr>
                </a:solidFill>
              </a:rPr>
              <a:t>Εφαρμογές </a:t>
            </a:r>
            <a:r>
              <a:rPr lang="el-GR" dirty="0">
                <a:solidFill>
                  <a:schemeClr val="tx1">
                    <a:lumMod val="75000"/>
                    <a:lumOff val="25000"/>
                  </a:schemeClr>
                </a:solidFill>
              </a:rPr>
              <a:t>στο Πεδίο της Ενέργειας</a:t>
            </a:r>
            <a:endParaRPr lang="de-DE" dirty="0">
              <a:solidFill>
                <a:schemeClr val="tx1">
                  <a:lumMod val="75000"/>
                  <a:lumOff val="25000"/>
                </a:schemeClr>
              </a:solidFill>
            </a:endParaRPr>
          </a:p>
        </p:txBody>
      </p:sp>
      <p:sp>
        <p:nvSpPr>
          <p:cNvPr id="18" name="Textplatzhalter 17"/>
          <p:cNvSpPr>
            <a:spLocks noGrp="1"/>
          </p:cNvSpPr>
          <p:nvPr>
            <p:ph type="body" sz="quarter" idx="11"/>
          </p:nvPr>
        </p:nvSpPr>
        <p:spPr/>
        <p:txBody>
          <a:bodyPr/>
          <a:lstStyle/>
          <a:p>
            <a:r>
              <a:rPr lang="el-GR" dirty="0"/>
              <a:t>Δίκαιο, Οικονομία, Συμπεριφορά </a:t>
            </a:r>
            <a:endParaRPr lang="de-DE" dirty="0"/>
          </a:p>
        </p:txBody>
      </p:sp>
      <p:sp>
        <p:nvSpPr>
          <p:cNvPr id="19" name="Textplatzhalter 18"/>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864617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Η </a:t>
            </a:r>
            <a:r>
              <a:rPr lang="el-GR" dirty="0" smtClean="0">
                <a:solidFill>
                  <a:schemeClr val="tx1">
                    <a:lumMod val="75000"/>
                    <a:lumOff val="25000"/>
                  </a:schemeClr>
                </a:solidFill>
              </a:rPr>
              <a:t>σχέση με τις «ευρετικές μεθόδους» (</a:t>
            </a:r>
            <a:r>
              <a:rPr lang="en-US" i="1" dirty="0" smtClean="0">
                <a:solidFill>
                  <a:schemeClr val="tx1">
                    <a:lumMod val="75000"/>
                    <a:lumOff val="25000"/>
                  </a:schemeClr>
                </a:solidFill>
              </a:rPr>
              <a:t>heuristics</a:t>
            </a:r>
            <a:r>
              <a:rPr lang="el-GR" dirty="0" smtClean="0">
                <a:solidFill>
                  <a:schemeClr val="tx1">
                    <a:lumMod val="75000"/>
                    <a:lumOff val="25000"/>
                  </a:schemeClr>
                </a:solidFill>
              </a:rPr>
              <a:t> – από αρχ. </a:t>
            </a:r>
            <a:r>
              <a:rPr lang="el-GR" dirty="0">
                <a:solidFill>
                  <a:schemeClr val="tx1">
                    <a:lumMod val="75000"/>
                    <a:lumOff val="25000"/>
                  </a:schemeClr>
                </a:solidFill>
              </a:rPr>
              <a:t>Ελληνικά: </a:t>
            </a:r>
            <a:r>
              <a:rPr lang="el-GR" i="1" dirty="0">
                <a:solidFill>
                  <a:schemeClr val="tx1">
                    <a:lumMod val="75000"/>
                    <a:lumOff val="25000"/>
                  </a:schemeClr>
                </a:solidFill>
              </a:rPr>
              <a:t>εὑρίσκω</a:t>
            </a:r>
            <a:r>
              <a:rPr lang="en-US" dirty="0" smtClean="0">
                <a:solidFill>
                  <a:schemeClr val="tx1">
                    <a:lumMod val="75000"/>
                    <a:lumOff val="25000"/>
                  </a:schemeClr>
                </a:solidFill>
              </a:rPr>
              <a:t>): </a:t>
            </a:r>
            <a:r>
              <a:rPr lang="el-GR" dirty="0" smtClean="0">
                <a:solidFill>
                  <a:schemeClr val="tx1">
                    <a:lumMod val="75000"/>
                    <a:lumOff val="25000"/>
                  </a:schemeClr>
                </a:solidFill>
              </a:rPr>
              <a:t>απλοί εμπειρικοί κανόνες</a:t>
            </a:r>
            <a:r>
              <a:rPr lang="en-US" dirty="0" smtClean="0">
                <a:solidFill>
                  <a:schemeClr val="tx1">
                    <a:lumMod val="75000"/>
                    <a:lumOff val="25000"/>
                  </a:schemeClr>
                </a:solidFill>
              </a:rPr>
              <a:t> </a:t>
            </a:r>
            <a:r>
              <a:rPr lang="el-GR" dirty="0" smtClean="0">
                <a:solidFill>
                  <a:schemeClr val="tx1">
                    <a:lumMod val="75000"/>
                    <a:lumOff val="25000"/>
                  </a:schemeClr>
                </a:solidFill>
              </a:rPr>
              <a:t>για για την επίλυση προβλημάτων οι οποίοι υποστηρίζουν την νοητική διαδικασία λήψεως αποφάσεων</a:t>
            </a:r>
          </a:p>
          <a:p>
            <a:endParaRPr lang="el-GR" dirty="0">
              <a:solidFill>
                <a:schemeClr val="tx1">
                  <a:lumMod val="75000"/>
                  <a:lumOff val="25000"/>
                </a:schemeClr>
              </a:solidFill>
            </a:endParaRPr>
          </a:p>
          <a:p>
            <a:r>
              <a:rPr lang="el-GR" dirty="0" smtClean="0">
                <a:solidFill>
                  <a:schemeClr val="tx1">
                    <a:lumMod val="75000"/>
                    <a:lumOff val="25000"/>
                  </a:schemeClr>
                </a:solidFill>
              </a:rPr>
              <a:t>Θετική ή αρνητική επίδραση στη διαδικασία λήψης αποφάσεων;</a:t>
            </a:r>
          </a:p>
          <a:p>
            <a:endParaRPr lang="el-GR" dirty="0" smtClean="0">
              <a:solidFill>
                <a:schemeClr val="tx1">
                  <a:lumMod val="75000"/>
                  <a:lumOff val="25000"/>
                </a:schemeClr>
              </a:solidFill>
            </a:endParaRPr>
          </a:p>
          <a:p>
            <a:endParaRPr lang="el-GR" dirty="0">
              <a:solidFill>
                <a:schemeClr val="tx1">
                  <a:lumMod val="75000"/>
                  <a:lumOff val="25000"/>
                </a:schemeClr>
              </a:solidFill>
            </a:endParaRPr>
          </a:p>
          <a:p>
            <a:endParaRPr lang="el-GR"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Γνωστικές Προκαταλήψεις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376956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Η ιδ</a:t>
            </a:r>
            <a:r>
              <a:rPr lang="el-GR" dirty="0" smtClean="0">
                <a:solidFill>
                  <a:schemeClr val="tx1">
                    <a:lumMod val="75000"/>
                    <a:lumOff val="25000"/>
                  </a:schemeClr>
                </a:solidFill>
              </a:rPr>
              <a:t>έα της «οριοθετημένης λογικής» (</a:t>
            </a:r>
            <a:r>
              <a:rPr lang="en-US" dirty="0" smtClean="0">
                <a:solidFill>
                  <a:schemeClr val="tx1">
                    <a:lumMod val="75000"/>
                    <a:lumOff val="25000"/>
                  </a:schemeClr>
                </a:solidFill>
              </a:rPr>
              <a:t>Herbert A. Simon, </a:t>
            </a:r>
            <a:r>
              <a:rPr lang="en-US" i="1" dirty="0">
                <a:solidFill>
                  <a:schemeClr val="tx1">
                    <a:lumMod val="75000"/>
                    <a:lumOff val="25000"/>
                  </a:schemeClr>
                </a:solidFill>
              </a:rPr>
              <a:t>A Behavioral Model of Rational </a:t>
            </a:r>
            <a:r>
              <a:rPr lang="en-US" i="1" dirty="0" smtClean="0">
                <a:solidFill>
                  <a:schemeClr val="tx1">
                    <a:lumMod val="75000"/>
                    <a:lumOff val="25000"/>
                  </a:schemeClr>
                </a:solidFill>
              </a:rPr>
              <a:t>Choice</a:t>
            </a:r>
            <a:r>
              <a:rPr lang="en-US" dirty="0" smtClean="0">
                <a:solidFill>
                  <a:schemeClr val="tx1">
                    <a:lumMod val="75000"/>
                    <a:lumOff val="25000"/>
                  </a:schemeClr>
                </a:solidFill>
              </a:rPr>
              <a:t>, 69 Quarterly Journal of Economics 99 (1955</a:t>
            </a:r>
            <a:r>
              <a:rPr lang="el-GR" dirty="0" smtClean="0">
                <a:solidFill>
                  <a:schemeClr val="tx1">
                    <a:lumMod val="75000"/>
                    <a:lumOff val="25000"/>
                  </a:schemeClr>
                </a:solidFill>
              </a:rPr>
              <a:t>)</a:t>
            </a: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a:solidFill>
                <a:schemeClr val="tx1">
                  <a:lumMod val="75000"/>
                  <a:lumOff val="25000"/>
                </a:schemeClr>
              </a:solidFill>
            </a:endParaRPr>
          </a:p>
          <a:p>
            <a:endParaRPr lang="en-US" dirty="0" smtClean="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a:p>
            <a:endParaRPr lang="en-US" dirty="0" smtClean="0">
              <a:solidFill>
                <a:schemeClr val="tx1">
                  <a:lumMod val="75000"/>
                  <a:lumOff val="25000"/>
                </a:schemeClr>
              </a:solidFill>
            </a:endParaRPr>
          </a:p>
          <a:p>
            <a:pPr marL="0" indent="0">
              <a:buNone/>
            </a:pPr>
            <a:endParaRPr lang="en-US" dirty="0" smtClean="0">
              <a:solidFill>
                <a:schemeClr val="tx1">
                  <a:lumMod val="75000"/>
                  <a:lumOff val="25000"/>
                </a:schemeClr>
              </a:solidFill>
            </a:endParaRPr>
          </a:p>
          <a:p>
            <a:r>
              <a:rPr lang="el-GR" dirty="0" smtClean="0">
                <a:solidFill>
                  <a:schemeClr val="tx1">
                    <a:lumMod val="75000"/>
                    <a:lumOff val="25000"/>
                  </a:schemeClr>
                </a:solidFill>
              </a:rPr>
              <a:t>Οι </a:t>
            </a:r>
            <a:r>
              <a:rPr lang="el-GR" dirty="0" smtClean="0">
                <a:solidFill>
                  <a:schemeClr val="tx1">
                    <a:lumMod val="75000"/>
                    <a:lumOff val="25000"/>
                  </a:schemeClr>
                </a:solidFill>
              </a:rPr>
              <a:t>τρεις «οριοθετήσεις» της ανθρώπινης συμπεριφοράς</a:t>
            </a:r>
            <a:r>
              <a:rPr lang="en-US" dirty="0" smtClean="0">
                <a:solidFill>
                  <a:schemeClr val="tx1">
                    <a:lumMod val="75000"/>
                    <a:lumOff val="25000"/>
                  </a:schemeClr>
                </a:solidFill>
              </a:rPr>
              <a:t> (</a:t>
            </a:r>
            <a:r>
              <a:rPr lang="en-US" dirty="0" err="1" smtClean="0">
                <a:solidFill>
                  <a:schemeClr val="tx1">
                    <a:lumMod val="75000"/>
                    <a:lumOff val="25000"/>
                  </a:schemeClr>
                </a:solidFill>
              </a:rPr>
              <a:t>Thaler</a:t>
            </a:r>
            <a:r>
              <a:rPr lang="en-US" dirty="0" smtClean="0">
                <a:solidFill>
                  <a:schemeClr val="tx1">
                    <a:lumMod val="75000"/>
                    <a:lumOff val="25000"/>
                  </a:schemeClr>
                </a:solidFill>
              </a:rPr>
              <a:t> 1998)</a:t>
            </a:r>
            <a:endParaRPr lang="el-GR" dirty="0" smtClean="0">
              <a:solidFill>
                <a:schemeClr val="tx1">
                  <a:lumMod val="75000"/>
                  <a:lumOff val="25000"/>
                </a:schemeClr>
              </a:solidFill>
            </a:endParaRPr>
          </a:p>
          <a:p>
            <a:pPr lvl="1">
              <a:buFont typeface="Wingdings" panose="05000000000000000000" pitchFamily="2" charset="2"/>
              <a:buChar char="Ø"/>
            </a:pPr>
            <a:r>
              <a:rPr lang="el-GR" sz="1400" dirty="0" smtClean="0">
                <a:solidFill>
                  <a:schemeClr val="tx1">
                    <a:lumMod val="75000"/>
                    <a:lumOff val="25000"/>
                  </a:schemeClr>
                </a:solidFill>
              </a:rPr>
              <a:t> «οριοθετημένη λογική» (</a:t>
            </a:r>
            <a:r>
              <a:rPr lang="en-US" sz="1400" i="1" dirty="0" smtClean="0">
                <a:solidFill>
                  <a:schemeClr val="tx1">
                    <a:lumMod val="75000"/>
                    <a:lumOff val="25000"/>
                  </a:schemeClr>
                </a:solidFill>
              </a:rPr>
              <a:t>bounded rationality</a:t>
            </a:r>
            <a:r>
              <a:rPr lang="el-GR" sz="1400" i="1" dirty="0" smtClean="0">
                <a:solidFill>
                  <a:schemeClr val="tx1">
                    <a:lumMod val="75000"/>
                    <a:lumOff val="25000"/>
                  </a:schemeClr>
                </a:solidFill>
              </a:rPr>
              <a:t>)</a:t>
            </a:r>
            <a:r>
              <a:rPr lang="en-US" sz="1400" dirty="0" smtClean="0">
                <a:solidFill>
                  <a:schemeClr val="tx1">
                    <a:lumMod val="75000"/>
                    <a:lumOff val="25000"/>
                  </a:schemeClr>
                </a:solidFill>
              </a:rPr>
              <a:t>:</a:t>
            </a:r>
            <a:r>
              <a:rPr lang="el-GR" sz="1400" dirty="0" smtClean="0">
                <a:solidFill>
                  <a:schemeClr val="tx1">
                    <a:lumMod val="75000"/>
                    <a:lumOff val="25000"/>
                  </a:schemeClr>
                </a:solidFill>
              </a:rPr>
              <a:t> σφάλματα κατά την κρίση και αντίληψη λόγω αδυναμίας λογικής επεξεργασίας πληροφοριών</a:t>
            </a:r>
            <a:endParaRPr lang="el-GR" sz="1400" dirty="0">
              <a:solidFill>
                <a:schemeClr val="tx1">
                  <a:lumMod val="75000"/>
                  <a:lumOff val="25000"/>
                </a:schemeClr>
              </a:solidFill>
            </a:endParaRPr>
          </a:p>
          <a:p>
            <a:pPr lvl="1">
              <a:buFont typeface="Wingdings" panose="05000000000000000000" pitchFamily="2" charset="2"/>
              <a:buChar char="Ø"/>
            </a:pPr>
            <a:r>
              <a:rPr lang="el-GR" sz="1400" dirty="0" smtClean="0">
                <a:solidFill>
                  <a:schemeClr val="tx1">
                    <a:lumMod val="75000"/>
                    <a:lumOff val="25000"/>
                  </a:schemeClr>
                </a:solidFill>
              </a:rPr>
              <a:t> «οριοθετημένη βούληση» (</a:t>
            </a:r>
            <a:r>
              <a:rPr lang="en-US" sz="1400" i="1" dirty="0" smtClean="0">
                <a:solidFill>
                  <a:schemeClr val="tx1">
                    <a:lumMod val="75000"/>
                    <a:lumOff val="25000"/>
                  </a:schemeClr>
                </a:solidFill>
              </a:rPr>
              <a:t>bounded willpower</a:t>
            </a:r>
            <a:r>
              <a:rPr lang="el-GR" sz="1400" dirty="0" smtClean="0">
                <a:solidFill>
                  <a:schemeClr val="tx1">
                    <a:lumMod val="75000"/>
                    <a:lumOff val="25000"/>
                  </a:schemeClr>
                </a:solidFill>
              </a:rPr>
              <a:t>)</a:t>
            </a:r>
            <a:r>
              <a:rPr lang="en-US" sz="1400" dirty="0" smtClean="0">
                <a:solidFill>
                  <a:schemeClr val="tx1">
                    <a:lumMod val="75000"/>
                    <a:lumOff val="25000"/>
                  </a:schemeClr>
                </a:solidFill>
              </a:rPr>
              <a:t>:</a:t>
            </a:r>
            <a:r>
              <a:rPr lang="el-GR" sz="1400" dirty="0" smtClean="0">
                <a:solidFill>
                  <a:schemeClr val="tx1">
                    <a:lumMod val="75000"/>
                    <a:lumOff val="25000"/>
                  </a:schemeClr>
                </a:solidFill>
              </a:rPr>
              <a:t> αδυναμία της βούλησης</a:t>
            </a:r>
          </a:p>
          <a:p>
            <a:pPr lvl="1">
              <a:buFont typeface="Wingdings" panose="05000000000000000000" pitchFamily="2" charset="2"/>
              <a:buChar char="Ø"/>
            </a:pPr>
            <a:r>
              <a:rPr lang="el-GR" sz="1400" dirty="0" smtClean="0">
                <a:solidFill>
                  <a:schemeClr val="tx1">
                    <a:lumMod val="75000"/>
                    <a:lumOff val="25000"/>
                  </a:schemeClr>
                </a:solidFill>
              </a:rPr>
              <a:t> «οριοθετημένη ιδιοτέλεια» (</a:t>
            </a:r>
            <a:r>
              <a:rPr lang="en-US" sz="1400" dirty="0" smtClean="0">
                <a:solidFill>
                  <a:schemeClr val="tx1">
                    <a:lumMod val="75000"/>
                    <a:lumOff val="25000"/>
                  </a:schemeClr>
                </a:solidFill>
              </a:rPr>
              <a:t>bounded self-interest</a:t>
            </a:r>
            <a:r>
              <a:rPr lang="el-GR" sz="1400" dirty="0" smtClean="0">
                <a:solidFill>
                  <a:schemeClr val="tx1">
                    <a:lumMod val="75000"/>
                    <a:lumOff val="25000"/>
                  </a:schemeClr>
                </a:solidFill>
              </a:rPr>
              <a:t>)</a:t>
            </a:r>
            <a:r>
              <a:rPr lang="en-US" sz="1400" dirty="0" smtClean="0">
                <a:solidFill>
                  <a:schemeClr val="tx1">
                    <a:lumMod val="75000"/>
                    <a:lumOff val="25000"/>
                  </a:schemeClr>
                </a:solidFill>
              </a:rPr>
              <a:t>:</a:t>
            </a:r>
            <a:r>
              <a:rPr lang="el-GR" sz="1400" dirty="0" smtClean="0">
                <a:solidFill>
                  <a:schemeClr val="tx1">
                    <a:lumMod val="75000"/>
                    <a:lumOff val="25000"/>
                  </a:schemeClr>
                </a:solidFill>
              </a:rPr>
              <a:t> δράση των ατόμων με βάση κίνητρα πέρα του συμφέροντος, όπως η δικαιοσύνη</a:t>
            </a:r>
          </a:p>
          <a:p>
            <a:endParaRPr lang="el-GR"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Γνωστικές Προκαταλήψεις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2" name="Picture 1"/>
          <p:cNvPicPr>
            <a:picLocks noChangeAspect="1"/>
          </p:cNvPicPr>
          <p:nvPr/>
        </p:nvPicPr>
        <p:blipFill>
          <a:blip r:embed="rId2"/>
          <a:stretch>
            <a:fillRect/>
          </a:stretch>
        </p:blipFill>
        <p:spPr>
          <a:xfrm>
            <a:off x="4380296" y="1851040"/>
            <a:ext cx="3706344" cy="2422636"/>
          </a:xfrm>
          <a:prstGeom prst="rect">
            <a:avLst/>
          </a:prstGeom>
        </p:spPr>
      </p:pic>
    </p:spTree>
    <p:extLst>
      <p:ext uri="{BB962C8B-B14F-4D97-AF65-F5344CB8AC3E}">
        <p14:creationId xmlns:p14="http://schemas.microsoft.com/office/powerpoint/2010/main" val="287816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b="1" dirty="0" smtClean="0">
                <a:solidFill>
                  <a:schemeClr val="tx1">
                    <a:lumMod val="75000"/>
                    <a:lumOff val="25000"/>
                  </a:schemeClr>
                </a:solidFill>
              </a:rPr>
              <a:t>Υπερβολικ</a:t>
            </a:r>
            <a:r>
              <a:rPr lang="el-GR" b="1" dirty="0" smtClean="0">
                <a:solidFill>
                  <a:schemeClr val="tx1">
                    <a:lumMod val="75000"/>
                    <a:lumOff val="25000"/>
                  </a:schemeClr>
                </a:solidFill>
              </a:rPr>
              <a:t>ή προεξόφληση</a:t>
            </a:r>
            <a:r>
              <a:rPr lang="el-GR" dirty="0" smtClean="0">
                <a:solidFill>
                  <a:schemeClr val="tx1">
                    <a:lumMod val="75000"/>
                    <a:lumOff val="25000"/>
                  </a:schemeClr>
                </a:solidFill>
              </a:rPr>
              <a:t> </a:t>
            </a:r>
            <a:r>
              <a:rPr lang="en-US" dirty="0" smtClean="0">
                <a:solidFill>
                  <a:schemeClr val="tx1">
                    <a:lumMod val="75000"/>
                    <a:lumOff val="25000"/>
                  </a:schemeClr>
                </a:solidFill>
              </a:rPr>
              <a:t>(</a:t>
            </a:r>
            <a:r>
              <a:rPr lang="en-US" i="1" dirty="0" smtClean="0">
                <a:solidFill>
                  <a:schemeClr val="tx1">
                    <a:lumMod val="75000"/>
                    <a:lumOff val="25000"/>
                  </a:schemeClr>
                </a:solidFill>
              </a:rPr>
              <a:t>hyperbolic discounting</a:t>
            </a:r>
            <a:r>
              <a:rPr lang="en-US" dirty="0" smtClean="0">
                <a:solidFill>
                  <a:schemeClr val="tx1">
                    <a:lumMod val="75000"/>
                    <a:lumOff val="25000"/>
                  </a:schemeClr>
                </a:solidFill>
              </a:rPr>
              <a:t>): </a:t>
            </a:r>
            <a:r>
              <a:rPr lang="el-GR" dirty="0" smtClean="0">
                <a:solidFill>
                  <a:schemeClr val="tx1">
                    <a:lumMod val="75000"/>
                    <a:lumOff val="25000"/>
                  </a:schemeClr>
                </a:solidFill>
              </a:rPr>
              <a:t>διαφορετικ</a:t>
            </a:r>
            <a:r>
              <a:rPr lang="el-GR" dirty="0" smtClean="0">
                <a:solidFill>
                  <a:schemeClr val="tx1">
                    <a:lumMod val="75000"/>
                    <a:lumOff val="25000"/>
                  </a:schemeClr>
                </a:solidFill>
              </a:rPr>
              <a:t>ότητα των προτιμήσεων με βάση την χρονική στιγμή λήψης της απόφασης</a:t>
            </a:r>
            <a:endParaRPr lang="en-US" dirty="0" smtClean="0">
              <a:solidFill>
                <a:schemeClr val="tx1">
                  <a:lumMod val="75000"/>
                  <a:lumOff val="25000"/>
                </a:schemeClr>
              </a:solidFill>
            </a:endParaRPr>
          </a:p>
          <a:p>
            <a:endParaRPr lang="en-US" dirty="0">
              <a:solidFill>
                <a:schemeClr val="tx1">
                  <a:lumMod val="75000"/>
                  <a:lumOff val="25000"/>
                </a:schemeClr>
              </a:solidFill>
            </a:endParaRPr>
          </a:p>
          <a:p>
            <a:r>
              <a:rPr lang="el-GR" b="1" dirty="0" smtClean="0">
                <a:solidFill>
                  <a:schemeClr val="tx1">
                    <a:lumMod val="75000"/>
                    <a:lumOff val="25000"/>
                  </a:schemeClr>
                </a:solidFill>
              </a:rPr>
              <a:t>Προκατ</a:t>
            </a:r>
            <a:r>
              <a:rPr lang="el-GR" b="1" dirty="0" smtClean="0">
                <a:solidFill>
                  <a:schemeClr val="tx1">
                    <a:lumMod val="75000"/>
                    <a:lumOff val="25000"/>
                  </a:schemeClr>
                </a:solidFill>
              </a:rPr>
              <a:t>άληψη αισιοδοξίας</a:t>
            </a:r>
            <a:r>
              <a:rPr lang="el-GR" dirty="0" smtClean="0">
                <a:solidFill>
                  <a:schemeClr val="tx1">
                    <a:lumMod val="75000"/>
                    <a:lumOff val="25000"/>
                  </a:schemeClr>
                </a:solidFill>
              </a:rPr>
              <a:t> </a:t>
            </a:r>
            <a:r>
              <a:rPr lang="en-US" dirty="0" smtClean="0">
                <a:solidFill>
                  <a:schemeClr val="tx1">
                    <a:lumMod val="75000"/>
                    <a:lumOff val="25000"/>
                  </a:schemeClr>
                </a:solidFill>
              </a:rPr>
              <a:t>(</a:t>
            </a:r>
            <a:r>
              <a:rPr lang="en-US" i="1" dirty="0" smtClean="0">
                <a:solidFill>
                  <a:schemeClr val="tx1">
                    <a:lumMod val="75000"/>
                    <a:lumOff val="25000"/>
                  </a:schemeClr>
                </a:solidFill>
              </a:rPr>
              <a:t>optimism bias</a:t>
            </a:r>
            <a:r>
              <a:rPr lang="en-US" dirty="0" smtClean="0">
                <a:solidFill>
                  <a:schemeClr val="tx1">
                    <a:lumMod val="75000"/>
                    <a:lumOff val="25000"/>
                  </a:schemeClr>
                </a:solidFill>
              </a:rPr>
              <a:t>):</a:t>
            </a:r>
            <a:r>
              <a:rPr lang="el-GR" dirty="0" smtClean="0">
                <a:solidFill>
                  <a:schemeClr val="tx1">
                    <a:lumMod val="75000"/>
                    <a:lumOff val="25000"/>
                  </a:schemeClr>
                </a:solidFill>
              </a:rPr>
              <a:t> η τ</a:t>
            </a:r>
            <a:r>
              <a:rPr lang="el-GR" dirty="0" smtClean="0">
                <a:solidFill>
                  <a:schemeClr val="tx1">
                    <a:lumMod val="75000"/>
                    <a:lumOff val="25000"/>
                  </a:schemeClr>
                </a:solidFill>
              </a:rPr>
              <a:t>άση να νομίζουμε ότι είμαστε καλύτεροι από τον μέσο όρο</a:t>
            </a:r>
          </a:p>
          <a:p>
            <a:endParaRPr lang="el-GR" dirty="0">
              <a:solidFill>
                <a:schemeClr val="tx1">
                  <a:lumMod val="75000"/>
                  <a:lumOff val="25000"/>
                </a:schemeClr>
              </a:solidFill>
            </a:endParaRPr>
          </a:p>
          <a:p>
            <a:r>
              <a:rPr lang="el-GR" b="1" dirty="0" smtClean="0">
                <a:solidFill>
                  <a:schemeClr val="tx1">
                    <a:lumMod val="75000"/>
                    <a:lumOff val="25000"/>
                  </a:schemeClr>
                </a:solidFill>
              </a:rPr>
              <a:t>Προκατάληψη εγωκεντρισμού</a:t>
            </a:r>
            <a:r>
              <a:rPr lang="el-GR" dirty="0" smtClean="0">
                <a:solidFill>
                  <a:schemeClr val="tx1">
                    <a:lumMod val="75000"/>
                    <a:lumOff val="25000"/>
                  </a:schemeClr>
                </a:solidFill>
              </a:rPr>
              <a:t> (</a:t>
            </a:r>
            <a:r>
              <a:rPr lang="en-US" i="1" dirty="0" smtClean="0">
                <a:solidFill>
                  <a:schemeClr val="tx1">
                    <a:lumMod val="75000"/>
                    <a:lumOff val="25000"/>
                  </a:schemeClr>
                </a:solidFill>
              </a:rPr>
              <a:t>egocentric bias</a:t>
            </a:r>
            <a:r>
              <a:rPr lang="el-GR" dirty="0" smtClean="0">
                <a:solidFill>
                  <a:schemeClr val="tx1">
                    <a:lumMod val="75000"/>
                    <a:lumOff val="25000"/>
                  </a:schemeClr>
                </a:solidFill>
              </a:rPr>
              <a:t>): η τάση να σχετίζουμε πράγματα και καταστάσεις με τον εαυτό μας</a:t>
            </a:r>
            <a:r>
              <a:rPr lang="en-US" dirty="0" smtClean="0">
                <a:solidFill>
                  <a:schemeClr val="tx1">
                    <a:lumMod val="75000"/>
                    <a:lumOff val="25000"/>
                  </a:schemeClr>
                </a:solidFill>
              </a:rPr>
              <a:t> </a:t>
            </a:r>
          </a:p>
        </p:txBody>
      </p:sp>
      <p:sp>
        <p:nvSpPr>
          <p:cNvPr id="7" name="Textplatzhalter 6"/>
          <p:cNvSpPr>
            <a:spLocks noGrp="1"/>
          </p:cNvSpPr>
          <p:nvPr>
            <p:ph type="body" sz="quarter" idx="11"/>
          </p:nvPr>
        </p:nvSpPr>
        <p:spPr/>
        <p:txBody>
          <a:bodyPr/>
          <a:lstStyle/>
          <a:p>
            <a:r>
              <a:rPr lang="el-GR" dirty="0" smtClean="0"/>
              <a:t>Γνωστικές Προκαταλήψεις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358965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b="1" dirty="0" smtClean="0">
                <a:solidFill>
                  <a:schemeClr val="tx1">
                    <a:lumMod val="75000"/>
                    <a:lumOff val="25000"/>
                  </a:schemeClr>
                </a:solidFill>
              </a:rPr>
              <a:t>Προκατ</a:t>
            </a:r>
            <a:r>
              <a:rPr lang="el-GR" b="1" dirty="0" smtClean="0">
                <a:solidFill>
                  <a:schemeClr val="tx1">
                    <a:lumMod val="75000"/>
                    <a:lumOff val="25000"/>
                  </a:schemeClr>
                </a:solidFill>
              </a:rPr>
              <a:t>άληψη της στερνής γνώσης</a:t>
            </a:r>
            <a:r>
              <a:rPr lang="el-GR" dirty="0" smtClean="0">
                <a:solidFill>
                  <a:schemeClr val="tx1">
                    <a:lumMod val="75000"/>
                    <a:lumOff val="25000"/>
                  </a:schemeClr>
                </a:solidFill>
              </a:rPr>
              <a:t> </a:t>
            </a:r>
            <a:r>
              <a:rPr lang="en-US" dirty="0" smtClean="0">
                <a:solidFill>
                  <a:schemeClr val="tx1">
                    <a:lumMod val="75000"/>
                    <a:lumOff val="25000"/>
                  </a:schemeClr>
                </a:solidFill>
              </a:rPr>
              <a:t>(</a:t>
            </a:r>
            <a:r>
              <a:rPr lang="en-US" i="1" dirty="0" smtClean="0">
                <a:solidFill>
                  <a:schemeClr val="tx1">
                    <a:lumMod val="75000"/>
                    <a:lumOff val="25000"/>
                  </a:schemeClr>
                </a:solidFill>
              </a:rPr>
              <a:t>hindsight bias</a:t>
            </a:r>
            <a:r>
              <a:rPr lang="en-US" dirty="0" smtClean="0">
                <a:solidFill>
                  <a:schemeClr val="tx1">
                    <a:lumMod val="75000"/>
                    <a:lumOff val="25000"/>
                  </a:schemeClr>
                </a:solidFill>
              </a:rPr>
              <a:t>):</a:t>
            </a:r>
            <a:r>
              <a:rPr lang="el-GR" dirty="0" smtClean="0">
                <a:solidFill>
                  <a:schemeClr val="tx1">
                    <a:lumMod val="75000"/>
                    <a:lumOff val="25000"/>
                  </a:schemeClr>
                </a:solidFill>
              </a:rPr>
              <a:t> η ανθρ</a:t>
            </a:r>
            <a:r>
              <a:rPr lang="el-GR" dirty="0" smtClean="0">
                <a:solidFill>
                  <a:schemeClr val="tx1">
                    <a:lumMod val="75000"/>
                    <a:lumOff val="25000"/>
                  </a:schemeClr>
                </a:solidFill>
              </a:rPr>
              <a:t>ώπινη τάση να βλέπουμε ένα γεγονός ως προβλέψιμο, αφού το γεγονός έχει συμβεί</a:t>
            </a:r>
            <a:endParaRPr lang="en-US" dirty="0">
              <a:solidFill>
                <a:schemeClr val="tx1">
                  <a:lumMod val="75000"/>
                  <a:lumOff val="25000"/>
                </a:schemeClr>
              </a:solidFill>
            </a:endParaRPr>
          </a:p>
          <a:p>
            <a:endParaRPr lang="en-US" dirty="0">
              <a:solidFill>
                <a:schemeClr val="tx1">
                  <a:lumMod val="75000"/>
                  <a:lumOff val="25000"/>
                </a:schemeClr>
              </a:solidFill>
            </a:endParaRPr>
          </a:p>
          <a:p>
            <a:r>
              <a:rPr lang="el-GR" b="1" dirty="0" smtClean="0">
                <a:solidFill>
                  <a:schemeClr val="tx1">
                    <a:lumMod val="75000"/>
                    <a:lumOff val="25000"/>
                  </a:schemeClr>
                </a:solidFill>
              </a:rPr>
              <a:t>Προκατ</a:t>
            </a:r>
            <a:r>
              <a:rPr lang="el-GR" b="1" dirty="0" smtClean="0">
                <a:solidFill>
                  <a:schemeClr val="tx1">
                    <a:lumMod val="75000"/>
                    <a:lumOff val="25000"/>
                  </a:schemeClr>
                </a:solidFill>
              </a:rPr>
              <a:t>άληψη του </a:t>
            </a:r>
            <a:r>
              <a:rPr lang="en-US" b="1" i="1" dirty="0" smtClean="0">
                <a:solidFill>
                  <a:schemeClr val="tx1">
                    <a:lumMod val="75000"/>
                    <a:lumOff val="25000"/>
                  </a:schemeClr>
                </a:solidFill>
              </a:rPr>
              <a:t>status quo</a:t>
            </a:r>
            <a:r>
              <a:rPr lang="en-US" dirty="0" smtClean="0">
                <a:solidFill>
                  <a:schemeClr val="tx1">
                    <a:lumMod val="75000"/>
                    <a:lumOff val="25000"/>
                  </a:schemeClr>
                </a:solidFill>
              </a:rPr>
              <a:t> </a:t>
            </a:r>
            <a:r>
              <a:rPr lang="en-US" dirty="0" smtClean="0">
                <a:solidFill>
                  <a:schemeClr val="tx1">
                    <a:lumMod val="75000"/>
                    <a:lumOff val="25000"/>
                  </a:schemeClr>
                </a:solidFill>
              </a:rPr>
              <a:t>(</a:t>
            </a:r>
            <a:r>
              <a:rPr lang="en-US" i="1" dirty="0" smtClean="0">
                <a:solidFill>
                  <a:schemeClr val="tx1">
                    <a:lumMod val="75000"/>
                    <a:lumOff val="25000"/>
                  </a:schemeClr>
                </a:solidFill>
              </a:rPr>
              <a:t>status </a:t>
            </a:r>
            <a:r>
              <a:rPr lang="en-US" i="1" dirty="0">
                <a:solidFill>
                  <a:schemeClr val="tx1">
                    <a:lumMod val="75000"/>
                    <a:lumOff val="25000"/>
                  </a:schemeClr>
                </a:solidFill>
              </a:rPr>
              <a:t>quo </a:t>
            </a:r>
            <a:r>
              <a:rPr lang="en-US" i="1" dirty="0" smtClean="0">
                <a:solidFill>
                  <a:schemeClr val="tx1">
                    <a:lumMod val="75000"/>
                    <a:lumOff val="25000"/>
                  </a:schemeClr>
                </a:solidFill>
              </a:rPr>
              <a:t>bias</a:t>
            </a:r>
            <a:r>
              <a:rPr lang="en-US" dirty="0" smtClean="0">
                <a:solidFill>
                  <a:schemeClr val="tx1">
                    <a:lumMod val="75000"/>
                    <a:lumOff val="25000"/>
                  </a:schemeClr>
                </a:solidFill>
              </a:rPr>
              <a:t>): </a:t>
            </a:r>
            <a:r>
              <a:rPr lang="el-GR" dirty="0" smtClean="0">
                <a:solidFill>
                  <a:schemeClr val="tx1">
                    <a:lumMod val="75000"/>
                    <a:lumOff val="25000"/>
                  </a:schemeClr>
                </a:solidFill>
              </a:rPr>
              <a:t>προτ</a:t>
            </a:r>
            <a:r>
              <a:rPr lang="el-GR" dirty="0" smtClean="0">
                <a:solidFill>
                  <a:schemeClr val="tx1">
                    <a:lumMod val="75000"/>
                    <a:lumOff val="25000"/>
                  </a:schemeClr>
                </a:solidFill>
              </a:rPr>
              <a:t>ίμηση για την παρούσα κατάσταση των πραγμάτων</a:t>
            </a:r>
            <a:endParaRPr lang="en-US" dirty="0" smtClean="0">
              <a:solidFill>
                <a:schemeClr val="tx1">
                  <a:lumMod val="75000"/>
                  <a:lumOff val="25000"/>
                </a:schemeClr>
              </a:solidFill>
            </a:endParaRPr>
          </a:p>
          <a:p>
            <a:endParaRPr lang="en-US" dirty="0">
              <a:solidFill>
                <a:schemeClr val="tx1">
                  <a:lumMod val="75000"/>
                  <a:lumOff val="25000"/>
                </a:schemeClr>
              </a:solidFill>
            </a:endParaRPr>
          </a:p>
          <a:p>
            <a:r>
              <a:rPr lang="el-GR" b="1" dirty="0" smtClean="0">
                <a:solidFill>
                  <a:schemeClr val="tx1">
                    <a:lumMod val="75000"/>
                    <a:lumOff val="25000"/>
                  </a:schemeClr>
                </a:solidFill>
              </a:rPr>
              <a:t>Αποστροφ</a:t>
            </a:r>
            <a:r>
              <a:rPr lang="el-GR" b="1" dirty="0" smtClean="0">
                <a:solidFill>
                  <a:schemeClr val="tx1">
                    <a:lumMod val="75000"/>
                    <a:lumOff val="25000"/>
                  </a:schemeClr>
                </a:solidFill>
              </a:rPr>
              <a:t>ή της απώλειας</a:t>
            </a:r>
            <a:r>
              <a:rPr lang="el-GR" dirty="0" smtClean="0">
                <a:solidFill>
                  <a:schemeClr val="tx1">
                    <a:lumMod val="75000"/>
                    <a:lumOff val="25000"/>
                  </a:schemeClr>
                </a:solidFill>
              </a:rPr>
              <a:t> </a:t>
            </a:r>
            <a:r>
              <a:rPr lang="en-US" dirty="0" smtClean="0">
                <a:solidFill>
                  <a:schemeClr val="tx1">
                    <a:lumMod val="75000"/>
                    <a:lumOff val="25000"/>
                  </a:schemeClr>
                </a:solidFill>
              </a:rPr>
              <a:t>(</a:t>
            </a:r>
            <a:r>
              <a:rPr lang="en-US" i="1" dirty="0">
                <a:solidFill>
                  <a:schemeClr val="tx1">
                    <a:lumMod val="75000"/>
                    <a:lumOff val="25000"/>
                  </a:schemeClr>
                </a:solidFill>
              </a:rPr>
              <a:t>loss aversion</a:t>
            </a:r>
            <a:r>
              <a:rPr lang="en-US" dirty="0">
                <a:solidFill>
                  <a:schemeClr val="tx1">
                    <a:lumMod val="75000"/>
                    <a:lumOff val="25000"/>
                  </a:schemeClr>
                </a:solidFill>
              </a:rPr>
              <a:t>): </a:t>
            </a:r>
            <a:r>
              <a:rPr lang="el-GR" dirty="0">
                <a:solidFill>
                  <a:schemeClr val="tx1">
                    <a:lumMod val="75000"/>
                    <a:lumOff val="25000"/>
                  </a:schemeClr>
                </a:solidFill>
              </a:rPr>
              <a:t>γ</a:t>
            </a:r>
            <a:r>
              <a:rPr lang="el-GR" dirty="0" smtClean="0">
                <a:solidFill>
                  <a:schemeClr val="tx1">
                    <a:lumMod val="75000"/>
                    <a:lumOff val="25000"/>
                  </a:schemeClr>
                </a:solidFill>
              </a:rPr>
              <a:t>ενικ</a:t>
            </a:r>
            <a:r>
              <a:rPr lang="el-GR" dirty="0" smtClean="0">
                <a:solidFill>
                  <a:schemeClr val="tx1">
                    <a:lumMod val="75000"/>
                    <a:lumOff val="25000"/>
                  </a:schemeClr>
                </a:solidFill>
              </a:rPr>
              <a:t>ή τάση των ανθρώπων αν προτιμούν την αποφυγή απωλειών από την απόκτηση κερδών όμοιας αξίας</a:t>
            </a:r>
          </a:p>
          <a:p>
            <a:endParaRPr lang="el-GR" dirty="0">
              <a:solidFill>
                <a:schemeClr val="tx1">
                  <a:lumMod val="75000"/>
                  <a:lumOff val="25000"/>
                </a:schemeClr>
              </a:solidFill>
            </a:endParaRPr>
          </a:p>
          <a:p>
            <a:endParaRPr lang="en-US" dirty="0">
              <a:solidFill>
                <a:schemeClr val="tx1">
                  <a:lumMod val="75000"/>
                  <a:lumOff val="25000"/>
                </a:schemeClr>
              </a:solidFill>
            </a:endParaRPr>
          </a:p>
          <a:p>
            <a:endParaRPr lang="el-GR" dirty="0" smtClean="0">
              <a:solidFill>
                <a:schemeClr val="tx1">
                  <a:lumMod val="75000"/>
                  <a:lumOff val="25000"/>
                </a:schemeClr>
              </a:solidFill>
            </a:endParaRPr>
          </a:p>
          <a:p>
            <a:endParaRPr lang="el-GR"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Γνωστικές Προκαταλήψεις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414945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b="1" dirty="0">
                <a:solidFill>
                  <a:schemeClr val="tx1">
                    <a:lumMod val="75000"/>
                    <a:lumOff val="25000"/>
                  </a:schemeClr>
                </a:solidFill>
              </a:rPr>
              <a:t>Π</a:t>
            </a:r>
            <a:r>
              <a:rPr lang="el-GR" b="1" dirty="0" smtClean="0">
                <a:solidFill>
                  <a:schemeClr val="tx1">
                    <a:lumMod val="75000"/>
                    <a:lumOff val="25000"/>
                  </a:schemeClr>
                </a:solidFill>
              </a:rPr>
              <a:t>ροκατάληψη </a:t>
            </a:r>
            <a:r>
              <a:rPr lang="el-GR" b="1" dirty="0">
                <a:solidFill>
                  <a:schemeClr val="tx1">
                    <a:lumMod val="75000"/>
                    <a:lumOff val="25000"/>
                  </a:schemeClr>
                </a:solidFill>
              </a:rPr>
              <a:t>της </a:t>
            </a:r>
            <a:r>
              <a:rPr lang="el-GR" b="1" dirty="0" smtClean="0">
                <a:solidFill>
                  <a:schemeClr val="tx1">
                    <a:lumMod val="75000"/>
                    <a:lumOff val="25000"/>
                  </a:schemeClr>
                </a:solidFill>
              </a:rPr>
              <a:t>επιβεβαίωσης </a:t>
            </a:r>
            <a:r>
              <a:rPr lang="el-GR" dirty="0" smtClean="0">
                <a:solidFill>
                  <a:schemeClr val="tx1">
                    <a:lumMod val="75000"/>
                    <a:lumOff val="25000"/>
                  </a:schemeClr>
                </a:solidFill>
              </a:rPr>
              <a:t>(</a:t>
            </a:r>
            <a:r>
              <a:rPr lang="en-US" i="1" dirty="0" smtClean="0">
                <a:solidFill>
                  <a:schemeClr val="tx1">
                    <a:lumMod val="75000"/>
                    <a:lumOff val="25000"/>
                  </a:schemeClr>
                </a:solidFill>
              </a:rPr>
              <a:t>confirmation bias</a:t>
            </a:r>
            <a:r>
              <a:rPr lang="el-GR" dirty="0" smtClean="0">
                <a:solidFill>
                  <a:schemeClr val="tx1">
                    <a:lumMod val="75000"/>
                    <a:lumOff val="25000"/>
                  </a:schemeClr>
                </a:solidFill>
              </a:rPr>
              <a:t>)</a:t>
            </a:r>
            <a:r>
              <a:rPr lang="en-US" dirty="0" smtClean="0">
                <a:solidFill>
                  <a:schemeClr val="tx1">
                    <a:lumMod val="75000"/>
                    <a:lumOff val="25000"/>
                  </a:schemeClr>
                </a:solidFill>
              </a:rPr>
              <a:t>: </a:t>
            </a:r>
            <a:r>
              <a:rPr lang="el-GR" dirty="0">
                <a:solidFill>
                  <a:schemeClr val="tx1">
                    <a:lumMod val="75000"/>
                    <a:lumOff val="25000"/>
                  </a:schemeClr>
                </a:solidFill>
              </a:rPr>
              <a:t>η</a:t>
            </a:r>
            <a:r>
              <a:rPr lang="el-GR" dirty="0" smtClean="0">
                <a:solidFill>
                  <a:schemeClr val="tx1">
                    <a:lumMod val="75000"/>
                    <a:lumOff val="25000"/>
                  </a:schemeClr>
                </a:solidFill>
              </a:rPr>
              <a:t> </a:t>
            </a:r>
            <a:r>
              <a:rPr lang="el-GR" dirty="0" smtClean="0">
                <a:solidFill>
                  <a:schemeClr val="tx1">
                    <a:lumMod val="75000"/>
                    <a:lumOff val="25000"/>
                  </a:schemeClr>
                </a:solidFill>
              </a:rPr>
              <a:t>ανθρώπινη τάση </a:t>
            </a:r>
            <a:r>
              <a:rPr lang="el-GR" dirty="0">
                <a:solidFill>
                  <a:schemeClr val="tx1">
                    <a:lumMod val="75000"/>
                    <a:lumOff val="25000"/>
                  </a:schemeClr>
                </a:solidFill>
              </a:rPr>
              <a:t>να </a:t>
            </a:r>
            <a:r>
              <a:rPr lang="el-GR" dirty="0" smtClean="0">
                <a:solidFill>
                  <a:schemeClr val="tx1">
                    <a:lumMod val="75000"/>
                    <a:lumOff val="25000"/>
                  </a:schemeClr>
                </a:solidFill>
              </a:rPr>
              <a:t>δίνεται </a:t>
            </a:r>
            <a:r>
              <a:rPr lang="el-GR" dirty="0">
                <a:solidFill>
                  <a:schemeClr val="tx1">
                    <a:lumMod val="75000"/>
                    <a:lumOff val="25000"/>
                  </a:schemeClr>
                </a:solidFill>
              </a:rPr>
              <a:t>έμφαση σε πληροφορίες που στηρίζουν τα </a:t>
            </a:r>
            <a:r>
              <a:rPr lang="el-GR" dirty="0" smtClean="0">
                <a:solidFill>
                  <a:schemeClr val="tx1">
                    <a:lumMod val="75000"/>
                    <a:lumOff val="25000"/>
                  </a:schemeClr>
                </a:solidFill>
              </a:rPr>
              <a:t>πιστεύω, τις </a:t>
            </a:r>
            <a:r>
              <a:rPr lang="el-GR" dirty="0">
                <a:solidFill>
                  <a:schemeClr val="tx1">
                    <a:lumMod val="75000"/>
                    <a:lumOff val="25000"/>
                  </a:schemeClr>
                </a:solidFill>
              </a:rPr>
              <a:t>σκέψεις, τις υποθέσεις, τις προκαταλήψεις </a:t>
            </a:r>
            <a:r>
              <a:rPr lang="el-GR" dirty="0" smtClean="0">
                <a:solidFill>
                  <a:schemeClr val="tx1">
                    <a:lumMod val="75000"/>
                    <a:lumOff val="25000"/>
                  </a:schemeClr>
                </a:solidFill>
              </a:rPr>
              <a:t>τους, και να αγνοούν </a:t>
            </a:r>
            <a:r>
              <a:rPr lang="el-GR" dirty="0">
                <a:solidFill>
                  <a:schemeClr val="tx1">
                    <a:lumMod val="75000"/>
                    <a:lumOff val="25000"/>
                  </a:schemeClr>
                </a:solidFill>
              </a:rPr>
              <a:t>ή </a:t>
            </a:r>
            <a:r>
              <a:rPr lang="el-GR" dirty="0" smtClean="0">
                <a:solidFill>
                  <a:schemeClr val="tx1">
                    <a:lumMod val="75000"/>
                    <a:lumOff val="25000"/>
                  </a:schemeClr>
                </a:solidFill>
              </a:rPr>
              <a:t>απορρίπτουν </a:t>
            </a:r>
            <a:r>
              <a:rPr lang="el-GR" dirty="0">
                <a:solidFill>
                  <a:schemeClr val="tx1">
                    <a:lumMod val="75000"/>
                    <a:lumOff val="25000"/>
                  </a:schemeClr>
                </a:solidFill>
              </a:rPr>
              <a:t>πληροφορίες που τα αντικρούουν.  </a:t>
            </a:r>
            <a:r>
              <a:rPr lang="el-GR" dirty="0" smtClean="0">
                <a:solidFill>
                  <a:schemeClr val="tx1">
                    <a:lumMod val="75000"/>
                    <a:lumOff val="25000"/>
                  </a:schemeClr>
                </a:solidFill>
              </a:rPr>
              <a:t>Με </a:t>
            </a:r>
            <a:r>
              <a:rPr lang="el-GR" dirty="0">
                <a:solidFill>
                  <a:schemeClr val="tx1">
                    <a:lumMod val="75000"/>
                    <a:lumOff val="25000"/>
                  </a:schemeClr>
                </a:solidFill>
              </a:rPr>
              <a:t>τον ίδιο </a:t>
            </a:r>
            <a:r>
              <a:rPr lang="el-GR" dirty="0" smtClean="0">
                <a:solidFill>
                  <a:schemeClr val="tx1">
                    <a:lumMod val="75000"/>
                    <a:lumOff val="25000"/>
                  </a:schemeClr>
                </a:solidFill>
              </a:rPr>
              <a:t>τρόπο γίνεται και η επιλογή ανθρώπων </a:t>
            </a:r>
            <a:r>
              <a:rPr lang="el-GR" dirty="0">
                <a:solidFill>
                  <a:schemeClr val="tx1">
                    <a:lumMod val="75000"/>
                    <a:lumOff val="25000"/>
                  </a:schemeClr>
                </a:solidFill>
              </a:rPr>
              <a:t>που επιβεβαιώνουν τον τρόπο σκέψης μας και συμφωνούν μαζί </a:t>
            </a:r>
            <a:r>
              <a:rPr lang="el-GR" dirty="0" smtClean="0">
                <a:solidFill>
                  <a:schemeClr val="tx1">
                    <a:lumMod val="75000"/>
                    <a:lumOff val="25000"/>
                  </a:schemeClr>
                </a:solidFill>
              </a:rPr>
              <a:t>μας, και των πληροφοριών </a:t>
            </a:r>
            <a:r>
              <a:rPr lang="el-GR" dirty="0">
                <a:solidFill>
                  <a:schemeClr val="tx1">
                    <a:lumMod val="75000"/>
                    <a:lumOff val="25000"/>
                  </a:schemeClr>
                </a:solidFill>
              </a:rPr>
              <a:t>που αμφισβητούν τις πεποιθήσεις </a:t>
            </a:r>
            <a:r>
              <a:rPr lang="el-GR" dirty="0" smtClean="0">
                <a:solidFill>
                  <a:schemeClr val="tx1">
                    <a:lumMod val="75000"/>
                    <a:lumOff val="25000"/>
                  </a:schemeClr>
                </a:solidFill>
              </a:rPr>
              <a:t>μας</a:t>
            </a:r>
            <a:r>
              <a:rPr lang="el-GR" dirty="0" smtClean="0">
                <a:solidFill>
                  <a:schemeClr val="tx1">
                    <a:lumMod val="75000"/>
                    <a:lumOff val="25000"/>
                  </a:schemeClr>
                </a:solidFill>
              </a:rPr>
              <a:t>.</a:t>
            </a:r>
            <a:endParaRPr lang="en-US" dirty="0" smtClean="0">
              <a:solidFill>
                <a:schemeClr val="tx1">
                  <a:lumMod val="75000"/>
                  <a:lumOff val="25000"/>
                </a:schemeClr>
              </a:solidFill>
            </a:endParaRPr>
          </a:p>
          <a:p>
            <a:endParaRPr lang="en-US" dirty="0">
              <a:solidFill>
                <a:schemeClr val="tx1">
                  <a:lumMod val="75000"/>
                  <a:lumOff val="25000"/>
                </a:schemeClr>
              </a:solidFill>
            </a:endParaRPr>
          </a:p>
          <a:p>
            <a:r>
              <a:rPr lang="el-GR" b="1" dirty="0">
                <a:solidFill>
                  <a:schemeClr val="tx1">
                    <a:lumMod val="75000"/>
                    <a:lumOff val="25000"/>
                  </a:schemeClr>
                </a:solidFill>
              </a:rPr>
              <a:t>Π</a:t>
            </a:r>
            <a:r>
              <a:rPr lang="el-GR" b="1" dirty="0" smtClean="0">
                <a:solidFill>
                  <a:schemeClr val="tx1">
                    <a:lumMod val="75000"/>
                    <a:lumOff val="25000"/>
                  </a:schemeClr>
                </a:solidFill>
              </a:rPr>
              <a:t>ροκατάληψη </a:t>
            </a:r>
            <a:r>
              <a:rPr lang="el-GR" b="1" dirty="0">
                <a:solidFill>
                  <a:schemeClr val="tx1">
                    <a:lumMod val="75000"/>
                    <a:lumOff val="25000"/>
                  </a:schemeClr>
                </a:solidFill>
              </a:rPr>
              <a:t>της </a:t>
            </a:r>
            <a:r>
              <a:rPr lang="el-GR" b="1" dirty="0" smtClean="0">
                <a:solidFill>
                  <a:schemeClr val="tx1">
                    <a:lumMod val="75000"/>
                    <a:lumOff val="25000"/>
                  </a:schemeClr>
                </a:solidFill>
              </a:rPr>
              <a:t>αυτοεξυπηρέτησης</a:t>
            </a:r>
            <a:r>
              <a:rPr lang="en-US" b="1" dirty="0" smtClean="0">
                <a:solidFill>
                  <a:schemeClr val="tx1">
                    <a:lumMod val="75000"/>
                    <a:lumOff val="25000"/>
                  </a:schemeClr>
                </a:solidFill>
              </a:rPr>
              <a:t> </a:t>
            </a:r>
            <a:r>
              <a:rPr lang="en-US" dirty="0" smtClean="0">
                <a:solidFill>
                  <a:schemeClr val="tx1">
                    <a:lumMod val="75000"/>
                    <a:lumOff val="25000"/>
                  </a:schemeClr>
                </a:solidFill>
              </a:rPr>
              <a:t>(</a:t>
            </a:r>
            <a:r>
              <a:rPr lang="en-US" i="1" dirty="0" smtClean="0">
                <a:solidFill>
                  <a:schemeClr val="tx1">
                    <a:lumMod val="75000"/>
                    <a:lumOff val="25000"/>
                  </a:schemeClr>
                </a:solidFill>
              </a:rPr>
              <a:t>self-serving bias</a:t>
            </a:r>
            <a:r>
              <a:rPr lang="en-US" dirty="0" smtClean="0">
                <a:solidFill>
                  <a:schemeClr val="tx1">
                    <a:lumMod val="75000"/>
                    <a:lumOff val="25000"/>
                  </a:schemeClr>
                </a:solidFill>
              </a:rPr>
              <a:t>):</a:t>
            </a:r>
            <a:r>
              <a:rPr lang="el-GR" dirty="0" smtClean="0">
                <a:solidFill>
                  <a:schemeClr val="tx1">
                    <a:lumMod val="75000"/>
                    <a:lumOff val="25000"/>
                  </a:schemeClr>
                </a:solidFill>
              </a:rPr>
              <a:t> </a:t>
            </a:r>
            <a:r>
              <a:rPr lang="el-GR" dirty="0">
                <a:solidFill>
                  <a:schemeClr val="tx1">
                    <a:lumMod val="75000"/>
                    <a:lumOff val="25000"/>
                  </a:schemeClr>
                </a:solidFill>
              </a:rPr>
              <a:t>σ</a:t>
            </a:r>
            <a:r>
              <a:rPr lang="el-GR" dirty="0" smtClean="0">
                <a:solidFill>
                  <a:schemeClr val="tx1">
                    <a:lumMod val="75000"/>
                    <a:lumOff val="25000"/>
                  </a:schemeClr>
                </a:solidFill>
              </a:rPr>
              <a:t>ε </a:t>
            </a:r>
            <a:r>
              <a:rPr lang="el-GR" dirty="0">
                <a:solidFill>
                  <a:schemeClr val="tx1">
                    <a:lumMod val="75000"/>
                    <a:lumOff val="25000"/>
                  </a:schemeClr>
                </a:solidFill>
              </a:rPr>
              <a:t>συνδυασμό με την προκατάληψη της επιβεβαίωσης, </a:t>
            </a:r>
            <a:r>
              <a:rPr lang="el-GR" dirty="0" smtClean="0">
                <a:solidFill>
                  <a:schemeClr val="tx1">
                    <a:lumMod val="75000"/>
                    <a:lumOff val="25000"/>
                  </a:schemeClr>
                </a:solidFill>
              </a:rPr>
              <a:t>εμφανίζεται η ανθρώπινη τάση </a:t>
            </a:r>
            <a:r>
              <a:rPr lang="el-GR" dirty="0">
                <a:solidFill>
                  <a:schemeClr val="tx1">
                    <a:lumMod val="75000"/>
                    <a:lumOff val="25000"/>
                  </a:schemeClr>
                </a:solidFill>
              </a:rPr>
              <a:t>να συντηρούμε πεποιθήσεις που ευνοούν τα προσωπικά μας συμφέροντα και τους προσωπικούς μας </a:t>
            </a:r>
            <a:r>
              <a:rPr lang="el-GR" dirty="0" smtClean="0">
                <a:solidFill>
                  <a:schemeClr val="tx1">
                    <a:lumMod val="75000"/>
                    <a:lumOff val="25000"/>
                  </a:schemeClr>
                </a:solidFill>
              </a:rPr>
              <a:t>στόχους</a:t>
            </a:r>
            <a:endParaRPr lang="en-US"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Γνωστικές Προκαταλήψεις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308590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b="1" dirty="0" smtClean="0">
                <a:solidFill>
                  <a:schemeClr val="tx1">
                    <a:lumMod val="75000"/>
                    <a:lumOff val="25000"/>
                  </a:schemeClr>
                </a:solidFill>
              </a:rPr>
              <a:t>Η προκατάληψη του διαθεσιμότητας </a:t>
            </a:r>
            <a:r>
              <a:rPr lang="en-US" dirty="0" smtClean="0">
                <a:solidFill>
                  <a:schemeClr val="tx1">
                    <a:lumMod val="75000"/>
                    <a:lumOff val="25000"/>
                  </a:schemeClr>
                </a:solidFill>
              </a:rPr>
              <a:t>(</a:t>
            </a:r>
            <a:r>
              <a:rPr lang="en-US" i="1" dirty="0" smtClean="0">
                <a:solidFill>
                  <a:schemeClr val="tx1">
                    <a:lumMod val="75000"/>
                    <a:lumOff val="25000"/>
                  </a:schemeClr>
                </a:solidFill>
              </a:rPr>
              <a:t>availability heuristic</a:t>
            </a:r>
            <a:r>
              <a:rPr lang="en-US" dirty="0" smtClean="0">
                <a:solidFill>
                  <a:schemeClr val="tx1">
                    <a:lumMod val="75000"/>
                    <a:lumOff val="25000"/>
                  </a:schemeClr>
                </a:solidFill>
              </a:rPr>
              <a:t>):</a:t>
            </a:r>
            <a:r>
              <a:rPr lang="el-GR" dirty="0" smtClean="0">
                <a:solidFill>
                  <a:schemeClr val="tx1">
                    <a:lumMod val="75000"/>
                    <a:lumOff val="25000"/>
                  </a:schemeClr>
                </a:solidFill>
              </a:rPr>
              <a:t> </a:t>
            </a:r>
            <a:r>
              <a:rPr lang="el-GR" dirty="0" smtClean="0">
                <a:solidFill>
                  <a:schemeClr val="tx1">
                    <a:lumMod val="75000"/>
                    <a:lumOff val="25000"/>
                  </a:schemeClr>
                </a:solidFill>
              </a:rPr>
              <a:t>δίνουμε </a:t>
            </a:r>
            <a:r>
              <a:rPr lang="el-GR" dirty="0" smtClean="0">
                <a:solidFill>
                  <a:schemeClr val="tx1">
                    <a:lumMod val="75000"/>
                    <a:lumOff val="25000"/>
                  </a:schemeClr>
                </a:solidFill>
              </a:rPr>
              <a:t>περισσότερο βάρος και θυμόμαστε πιο εύκολα πληροφορίες οι οποίες είναι διαθέσιμες στον εγκέφαλό μας, π.χ. ονόματα και πληροφορίες που αναφέρονται πρώτα σε μια λίστα.</a:t>
            </a:r>
            <a:endParaRPr lang="en-US" dirty="0" smtClean="0">
              <a:solidFill>
                <a:schemeClr val="tx1">
                  <a:lumMod val="75000"/>
                  <a:lumOff val="25000"/>
                </a:schemeClr>
              </a:solidFill>
            </a:endParaRPr>
          </a:p>
          <a:p>
            <a:endParaRPr lang="en-US" dirty="0">
              <a:solidFill>
                <a:schemeClr val="tx1">
                  <a:lumMod val="75000"/>
                  <a:lumOff val="25000"/>
                </a:schemeClr>
              </a:solidFill>
            </a:endParaRPr>
          </a:p>
          <a:p>
            <a:r>
              <a:rPr lang="el-GR" b="1" dirty="0" smtClean="0">
                <a:solidFill>
                  <a:schemeClr val="tx1">
                    <a:lumMod val="75000"/>
                    <a:lumOff val="25000"/>
                  </a:schemeClr>
                </a:solidFill>
              </a:rPr>
              <a:t>Προκατάληψη </a:t>
            </a:r>
            <a:r>
              <a:rPr lang="el-GR" b="1" dirty="0">
                <a:solidFill>
                  <a:schemeClr val="tx1">
                    <a:lumMod val="75000"/>
                    <a:lumOff val="25000"/>
                  </a:schemeClr>
                </a:solidFill>
              </a:rPr>
              <a:t>του τυφλού </a:t>
            </a:r>
            <a:r>
              <a:rPr lang="el-GR" b="1" dirty="0" smtClean="0">
                <a:solidFill>
                  <a:schemeClr val="tx1">
                    <a:lumMod val="75000"/>
                    <a:lumOff val="25000"/>
                  </a:schemeClr>
                </a:solidFill>
              </a:rPr>
              <a:t>σημείου</a:t>
            </a:r>
            <a:r>
              <a:rPr lang="el-GR" dirty="0" smtClean="0">
                <a:solidFill>
                  <a:schemeClr val="tx1">
                    <a:lumMod val="75000"/>
                    <a:lumOff val="25000"/>
                  </a:schemeClr>
                </a:solidFill>
              </a:rPr>
              <a:t> (</a:t>
            </a:r>
            <a:r>
              <a:rPr lang="en-US" i="1" dirty="0" smtClean="0">
                <a:solidFill>
                  <a:schemeClr val="tx1">
                    <a:lumMod val="75000"/>
                    <a:lumOff val="25000"/>
                  </a:schemeClr>
                </a:solidFill>
              </a:rPr>
              <a:t>bias blind spot</a:t>
            </a:r>
            <a:r>
              <a:rPr lang="el-GR" dirty="0" smtClean="0">
                <a:solidFill>
                  <a:schemeClr val="tx1">
                    <a:lumMod val="75000"/>
                    <a:lumOff val="25000"/>
                  </a:schemeClr>
                </a:solidFill>
              </a:rPr>
              <a:t>)</a:t>
            </a:r>
            <a:r>
              <a:rPr lang="el-GR" dirty="0" smtClean="0">
                <a:solidFill>
                  <a:schemeClr val="tx1">
                    <a:lumMod val="75000"/>
                    <a:lumOff val="25000"/>
                  </a:schemeClr>
                </a:solidFill>
              </a:rPr>
              <a:t>:</a:t>
            </a:r>
            <a:r>
              <a:rPr lang="el-GR" dirty="0" smtClean="0">
                <a:solidFill>
                  <a:schemeClr val="tx1">
                    <a:lumMod val="75000"/>
                    <a:lumOff val="25000"/>
                  </a:schemeClr>
                </a:solidFill>
              </a:rPr>
              <a:t> </a:t>
            </a:r>
            <a:r>
              <a:rPr lang="en-US" dirty="0">
                <a:solidFill>
                  <a:schemeClr val="tx1">
                    <a:lumMod val="75000"/>
                    <a:lumOff val="25000"/>
                  </a:schemeClr>
                </a:solidFill>
              </a:rPr>
              <a:t>o</a:t>
            </a:r>
            <a:r>
              <a:rPr lang="el-GR" dirty="0" smtClean="0">
                <a:solidFill>
                  <a:schemeClr val="tx1">
                    <a:lumMod val="75000"/>
                    <a:lumOff val="25000"/>
                  </a:schemeClr>
                </a:solidFill>
              </a:rPr>
              <a:t>ι </a:t>
            </a:r>
            <a:r>
              <a:rPr lang="el-GR" dirty="0">
                <a:solidFill>
                  <a:schemeClr val="tx1">
                    <a:lumMod val="75000"/>
                    <a:lumOff val="25000"/>
                  </a:schemeClr>
                </a:solidFill>
              </a:rPr>
              <a:t>περισσότεροι άνθρωποι αδυνατούν να συνειδητοποιήσουν </a:t>
            </a:r>
            <a:r>
              <a:rPr lang="el-GR" dirty="0" smtClean="0">
                <a:solidFill>
                  <a:schemeClr val="tx1">
                    <a:lumMod val="75000"/>
                    <a:lumOff val="25000"/>
                  </a:schemeClr>
                </a:solidFill>
              </a:rPr>
              <a:t>τις γνωστικές τους </a:t>
            </a:r>
            <a:r>
              <a:rPr lang="el-GR" dirty="0">
                <a:solidFill>
                  <a:schemeClr val="tx1">
                    <a:lumMod val="75000"/>
                    <a:lumOff val="25000"/>
                  </a:schemeClr>
                </a:solidFill>
              </a:rPr>
              <a:t>προκαταλήψεις </a:t>
            </a:r>
            <a:r>
              <a:rPr lang="el-GR" dirty="0" smtClean="0">
                <a:solidFill>
                  <a:schemeClr val="tx1">
                    <a:lumMod val="75000"/>
                    <a:lumOff val="25000"/>
                  </a:schemeClr>
                </a:solidFill>
              </a:rPr>
              <a:t>ή </a:t>
            </a:r>
            <a:r>
              <a:rPr lang="el-GR" dirty="0">
                <a:solidFill>
                  <a:schemeClr val="tx1">
                    <a:lumMod val="75000"/>
                    <a:lumOff val="25000"/>
                  </a:schemeClr>
                </a:solidFill>
              </a:rPr>
              <a:t>πόσο συχνά πέφτουν θύμα αυτών τους των προκαταλήψεων</a:t>
            </a:r>
            <a:r>
              <a:rPr lang="el-GR" dirty="0" smtClean="0">
                <a:solidFill>
                  <a:schemeClr val="tx1">
                    <a:lumMod val="75000"/>
                    <a:lumOff val="25000"/>
                  </a:schemeClr>
                </a:solidFill>
              </a:rPr>
              <a:t>. Αντ</a:t>
            </a:r>
            <a:r>
              <a:rPr lang="el-GR" dirty="0" smtClean="0">
                <a:solidFill>
                  <a:schemeClr val="tx1">
                    <a:lumMod val="75000"/>
                    <a:lumOff val="25000"/>
                  </a:schemeClr>
                </a:solidFill>
              </a:rPr>
              <a:t>ίθετα, έχουν την τάση να αναγνωρίζουν την επίδραση των προκαταλήψεων στους άλλους </a:t>
            </a:r>
            <a:r>
              <a:rPr lang="el-GR" dirty="0" smtClean="0">
                <a:solidFill>
                  <a:schemeClr val="tx1">
                    <a:lumMod val="75000"/>
                    <a:lumOff val="25000"/>
                  </a:schemeClr>
                </a:solidFill>
              </a:rPr>
              <a:t> </a:t>
            </a:r>
            <a:endParaRPr lang="el-GR" dirty="0">
              <a:solidFill>
                <a:schemeClr val="tx1">
                  <a:lumMod val="75000"/>
                  <a:lumOff val="25000"/>
                </a:schemeClr>
              </a:solidFill>
            </a:endParaRPr>
          </a:p>
          <a:p>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Γνωστικές Προκαταλήψεις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331849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b="1" dirty="0">
                <a:solidFill>
                  <a:schemeClr val="tx1">
                    <a:lumMod val="75000"/>
                    <a:lumOff val="25000"/>
                  </a:schemeClr>
                </a:solidFill>
              </a:rPr>
              <a:t>Π</a:t>
            </a:r>
            <a:r>
              <a:rPr lang="el-GR" b="1" dirty="0" smtClean="0">
                <a:solidFill>
                  <a:schemeClr val="tx1">
                    <a:lumMod val="75000"/>
                    <a:lumOff val="25000"/>
                  </a:schemeClr>
                </a:solidFill>
              </a:rPr>
              <a:t>ροκατάληψη </a:t>
            </a:r>
            <a:r>
              <a:rPr lang="el-GR" b="1" dirty="0">
                <a:solidFill>
                  <a:schemeClr val="tx1">
                    <a:lumMod val="75000"/>
                    <a:lumOff val="25000"/>
                  </a:schemeClr>
                </a:solidFill>
              </a:rPr>
              <a:t>της </a:t>
            </a:r>
            <a:r>
              <a:rPr lang="el-GR" b="1" dirty="0" smtClean="0">
                <a:solidFill>
                  <a:schemeClr val="tx1">
                    <a:lumMod val="75000"/>
                    <a:lumOff val="25000"/>
                  </a:schemeClr>
                </a:solidFill>
              </a:rPr>
              <a:t>«άγκυρας»</a:t>
            </a:r>
            <a:r>
              <a:rPr lang="el-GR" dirty="0" smtClean="0">
                <a:solidFill>
                  <a:schemeClr val="tx1">
                    <a:lumMod val="75000"/>
                    <a:lumOff val="25000"/>
                  </a:schemeClr>
                </a:solidFill>
              </a:rPr>
              <a:t> (</a:t>
            </a:r>
            <a:r>
              <a:rPr lang="en-US" i="1" dirty="0" smtClean="0">
                <a:solidFill>
                  <a:schemeClr val="tx1">
                    <a:lumMod val="75000"/>
                    <a:lumOff val="25000"/>
                  </a:schemeClr>
                </a:solidFill>
              </a:rPr>
              <a:t>anchoring</a:t>
            </a:r>
            <a:r>
              <a:rPr lang="el-GR" dirty="0" smtClean="0">
                <a:solidFill>
                  <a:schemeClr val="tx1">
                    <a:lumMod val="75000"/>
                    <a:lumOff val="25000"/>
                  </a:schemeClr>
                </a:solidFill>
              </a:rPr>
              <a:t>)</a:t>
            </a:r>
            <a:r>
              <a:rPr lang="en-US" dirty="0" smtClean="0">
                <a:solidFill>
                  <a:schemeClr val="tx1">
                    <a:lumMod val="75000"/>
                    <a:lumOff val="25000"/>
                  </a:schemeClr>
                </a:solidFill>
              </a:rPr>
              <a:t>:</a:t>
            </a:r>
            <a:r>
              <a:rPr lang="en-US" b="1" dirty="0" smtClean="0">
                <a:solidFill>
                  <a:schemeClr val="tx1">
                    <a:lumMod val="75000"/>
                    <a:lumOff val="25000"/>
                  </a:schemeClr>
                </a:solidFill>
              </a:rPr>
              <a:t> </a:t>
            </a:r>
            <a:r>
              <a:rPr lang="el-GR" dirty="0" smtClean="0">
                <a:solidFill>
                  <a:schemeClr val="tx1">
                    <a:lumMod val="75000"/>
                    <a:lumOff val="25000"/>
                  </a:schemeClr>
                </a:solidFill>
              </a:rPr>
              <a:t>Η χρ</a:t>
            </a:r>
            <a:r>
              <a:rPr lang="el-GR" dirty="0" smtClean="0">
                <a:solidFill>
                  <a:schemeClr val="tx1">
                    <a:lumMod val="75000"/>
                    <a:lumOff val="25000"/>
                  </a:schemeClr>
                </a:solidFill>
              </a:rPr>
              <a:t>ήση της πρώτης πληροφορίας («άγκυρα») που έχει ακούσει ο λήπτης μιας απόφασης. Η θέση της άγκυρας οδηγεί σε επακόλουθες αποφάσεις στη βάση της αρχικής άγκυρας και με αναφορά προς την άγκυρα </a:t>
            </a:r>
            <a:endParaRPr lang="en-US" dirty="0" smtClean="0">
              <a:solidFill>
                <a:schemeClr val="tx1">
                  <a:lumMod val="75000"/>
                  <a:lumOff val="25000"/>
                </a:schemeClr>
              </a:solidFill>
            </a:endParaRPr>
          </a:p>
          <a:p>
            <a:endParaRPr lang="en-US" dirty="0">
              <a:solidFill>
                <a:schemeClr val="tx1">
                  <a:lumMod val="75000"/>
                  <a:lumOff val="25000"/>
                </a:schemeClr>
              </a:solidFill>
            </a:endParaRPr>
          </a:p>
          <a:p>
            <a:r>
              <a:rPr lang="el-GR" b="1" dirty="0">
                <a:solidFill>
                  <a:schemeClr val="tx1">
                    <a:lumMod val="75000"/>
                    <a:lumOff val="25000"/>
                  </a:schemeClr>
                </a:solidFill>
              </a:rPr>
              <a:t>Π</a:t>
            </a:r>
            <a:r>
              <a:rPr lang="el-GR" b="1" dirty="0" smtClean="0">
                <a:solidFill>
                  <a:schemeClr val="tx1">
                    <a:lumMod val="75000"/>
                    <a:lumOff val="25000"/>
                  </a:schemeClr>
                </a:solidFill>
              </a:rPr>
              <a:t>ροκατάληψη του «πλαισίου»</a:t>
            </a:r>
            <a:r>
              <a:rPr lang="el-GR" dirty="0" smtClean="0">
                <a:solidFill>
                  <a:schemeClr val="tx1">
                    <a:lumMod val="75000"/>
                    <a:lumOff val="25000"/>
                  </a:schemeClr>
                </a:solidFill>
              </a:rPr>
              <a:t> </a:t>
            </a:r>
            <a:r>
              <a:rPr lang="en-US" dirty="0" smtClean="0">
                <a:solidFill>
                  <a:schemeClr val="tx1">
                    <a:lumMod val="75000"/>
                    <a:lumOff val="25000"/>
                  </a:schemeClr>
                </a:solidFill>
              </a:rPr>
              <a:t>(</a:t>
            </a:r>
            <a:r>
              <a:rPr lang="en-US" i="1" dirty="0" smtClean="0">
                <a:solidFill>
                  <a:schemeClr val="tx1">
                    <a:lumMod val="75000"/>
                    <a:lumOff val="25000"/>
                  </a:schemeClr>
                </a:solidFill>
              </a:rPr>
              <a:t>framing</a:t>
            </a:r>
            <a:r>
              <a:rPr lang="el-GR" i="1" dirty="0" smtClean="0">
                <a:solidFill>
                  <a:schemeClr val="tx1">
                    <a:lumMod val="75000"/>
                    <a:lumOff val="25000"/>
                  </a:schemeClr>
                </a:solidFill>
              </a:rPr>
              <a:t> </a:t>
            </a:r>
            <a:r>
              <a:rPr lang="en-US" i="1" dirty="0" smtClean="0">
                <a:solidFill>
                  <a:schemeClr val="tx1">
                    <a:lumMod val="75000"/>
                    <a:lumOff val="25000"/>
                  </a:schemeClr>
                </a:solidFill>
              </a:rPr>
              <a:t>effect</a:t>
            </a:r>
            <a:r>
              <a:rPr lang="en-US" dirty="0" smtClean="0">
                <a:solidFill>
                  <a:schemeClr val="tx1">
                    <a:lumMod val="75000"/>
                    <a:lumOff val="25000"/>
                  </a:schemeClr>
                </a:solidFill>
              </a:rPr>
              <a:t>)</a:t>
            </a:r>
            <a:r>
              <a:rPr lang="en-US" dirty="0" smtClean="0">
                <a:solidFill>
                  <a:schemeClr val="tx1">
                    <a:lumMod val="75000"/>
                    <a:lumOff val="25000"/>
                  </a:schemeClr>
                </a:solidFill>
              </a:rPr>
              <a:t>:</a:t>
            </a:r>
            <a:r>
              <a:rPr lang="en-US" b="1" dirty="0" smtClean="0">
                <a:solidFill>
                  <a:schemeClr val="tx1">
                    <a:lumMod val="75000"/>
                    <a:lumOff val="25000"/>
                  </a:schemeClr>
                </a:solidFill>
              </a:rPr>
              <a:t> </a:t>
            </a:r>
            <a:r>
              <a:rPr lang="el-GR" dirty="0" smtClean="0">
                <a:solidFill>
                  <a:schemeClr val="tx1">
                    <a:lumMod val="75000"/>
                    <a:lumOff val="25000"/>
                  </a:schemeClr>
                </a:solidFill>
              </a:rPr>
              <a:t>Αρκετ</a:t>
            </a:r>
            <a:r>
              <a:rPr lang="el-GR" dirty="0" smtClean="0">
                <a:solidFill>
                  <a:schemeClr val="tx1">
                    <a:lumMod val="75000"/>
                    <a:lumOff val="25000"/>
                  </a:schemeClr>
                </a:solidFill>
              </a:rPr>
              <a:t>ή συνάφεια με την άγκυρα, καθώς συνδέεται με την πρώτη πληροφορία που λαμβάνει ο λήπτης της απόφασης. Συνδέεται όμως περισσότερο με την παρουσίασ</a:t>
            </a:r>
            <a:r>
              <a:rPr lang="el-GR" dirty="0">
                <a:solidFill>
                  <a:schemeClr val="tx1">
                    <a:lumMod val="75000"/>
                    <a:lumOff val="25000"/>
                  </a:schemeClr>
                </a:solidFill>
              </a:rPr>
              <a:t>η</a:t>
            </a:r>
            <a:r>
              <a:rPr lang="el-GR" dirty="0" smtClean="0">
                <a:solidFill>
                  <a:schemeClr val="tx1">
                    <a:lumMod val="75000"/>
                    <a:lumOff val="25000"/>
                  </a:schemeClr>
                </a:solidFill>
              </a:rPr>
              <a:t> μιας επιλογής ως «πλαίσιο απώλειας», ή ως «πλαίσιο κέρδους». Οι άνθρωποι γενικά εκτιμούν τις απώλειες περισσότερο από τα κέρδη. Αυτό έχει ως αποτέλεσμα ότι ρισκάρουν περισσότερο όταν τους παρουσιάζεται ένα αρνητικό πλαίσιο, ενώ εμφανίζουν αποστροφή κινδύνου όταν τους παρουσιάζεται ένα θετικό πλαίσιο</a:t>
            </a:r>
            <a:endParaRPr lang="en-US" dirty="0" smtClean="0">
              <a:solidFill>
                <a:schemeClr val="tx1">
                  <a:lumMod val="75000"/>
                  <a:lumOff val="25000"/>
                </a:schemeClr>
              </a:solidFill>
            </a:endParaRPr>
          </a:p>
          <a:p>
            <a:endParaRPr lang="en-US"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Γνωστικές Προκαταλήψεις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172599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Δύο βασικά συστήματα σκέψης </a:t>
            </a:r>
            <a:r>
              <a:rPr lang="el-GR" dirty="0" smtClean="0">
                <a:solidFill>
                  <a:schemeClr val="tx1">
                    <a:lumMod val="75000"/>
                    <a:lumOff val="25000"/>
                  </a:schemeClr>
                </a:solidFill>
              </a:rPr>
              <a:t>(</a:t>
            </a:r>
            <a:r>
              <a:rPr lang="el-GR" dirty="0" smtClean="0">
                <a:solidFill>
                  <a:schemeClr val="tx1">
                    <a:lumMod val="75000"/>
                    <a:lumOff val="25000"/>
                  </a:schemeClr>
                </a:solidFill>
              </a:rPr>
              <a:t>βλ</a:t>
            </a:r>
            <a:r>
              <a:rPr lang="el-GR" dirty="0" smtClean="0">
                <a:solidFill>
                  <a:schemeClr val="tx1">
                    <a:lumMod val="75000"/>
                    <a:lumOff val="25000"/>
                  </a:schemeClr>
                </a:solidFill>
              </a:rPr>
              <a:t>.</a:t>
            </a:r>
            <a:r>
              <a:rPr lang="en-US" dirty="0" smtClean="0">
                <a:solidFill>
                  <a:schemeClr val="tx1">
                    <a:lumMod val="75000"/>
                    <a:lumOff val="25000"/>
                  </a:schemeClr>
                </a:solidFill>
              </a:rPr>
              <a:t> </a:t>
            </a:r>
            <a:r>
              <a:rPr lang="en-US" dirty="0" err="1" smtClean="0">
                <a:solidFill>
                  <a:schemeClr val="tx1">
                    <a:lumMod val="75000"/>
                    <a:lumOff val="25000"/>
                  </a:schemeClr>
                </a:solidFill>
              </a:rPr>
              <a:t>Kahneman</a:t>
            </a:r>
            <a:r>
              <a:rPr lang="en-US" dirty="0" smtClean="0">
                <a:solidFill>
                  <a:schemeClr val="tx1">
                    <a:lumMod val="75000"/>
                    <a:lumOff val="25000"/>
                  </a:schemeClr>
                </a:solidFill>
              </a:rPr>
              <a:t> 2011</a:t>
            </a:r>
            <a:r>
              <a:rPr lang="el-GR" dirty="0" smtClean="0">
                <a:solidFill>
                  <a:schemeClr val="tx1">
                    <a:lumMod val="75000"/>
                    <a:lumOff val="25000"/>
                  </a:schemeClr>
                </a:solidFill>
              </a:rPr>
              <a:t>):</a:t>
            </a:r>
          </a:p>
          <a:p>
            <a:pPr marL="742950" lvl="1" indent="-285750">
              <a:buFont typeface="Wingdings" charset="2"/>
              <a:buChar char="Ø"/>
            </a:pPr>
            <a:r>
              <a:rPr lang="el-GR" sz="1400" dirty="0">
                <a:solidFill>
                  <a:schemeClr val="tx1">
                    <a:lumMod val="75000"/>
                    <a:lumOff val="25000"/>
                  </a:schemeClr>
                </a:solidFill>
              </a:rPr>
              <a:t>σ</a:t>
            </a:r>
            <a:r>
              <a:rPr lang="el-GR" sz="1400" dirty="0" smtClean="0">
                <a:solidFill>
                  <a:schemeClr val="tx1">
                    <a:lumMod val="75000"/>
                    <a:lumOff val="25000"/>
                  </a:schemeClr>
                </a:solidFill>
              </a:rPr>
              <a:t>ύστημα </a:t>
            </a:r>
            <a:r>
              <a:rPr lang="el-GR" sz="1400" dirty="0" smtClean="0">
                <a:solidFill>
                  <a:schemeClr val="tx1">
                    <a:lumMod val="75000"/>
                    <a:lumOff val="25000"/>
                  </a:schemeClr>
                </a:solidFill>
              </a:rPr>
              <a:t>Ι: αυτόματο σύστημα</a:t>
            </a:r>
          </a:p>
          <a:p>
            <a:pPr marL="742950" lvl="1" indent="-285750">
              <a:buFont typeface="Wingdings" charset="2"/>
              <a:buChar char="Ø"/>
            </a:pPr>
            <a:r>
              <a:rPr lang="el-GR" sz="1400" dirty="0">
                <a:solidFill>
                  <a:schemeClr val="tx1">
                    <a:lumMod val="75000"/>
                    <a:lumOff val="25000"/>
                  </a:schemeClr>
                </a:solidFill>
              </a:rPr>
              <a:t>σ</a:t>
            </a:r>
            <a:r>
              <a:rPr lang="el-GR" sz="1400" dirty="0" smtClean="0">
                <a:solidFill>
                  <a:schemeClr val="tx1">
                    <a:lumMod val="75000"/>
                    <a:lumOff val="25000"/>
                  </a:schemeClr>
                </a:solidFill>
              </a:rPr>
              <a:t>ύστημα </a:t>
            </a:r>
            <a:r>
              <a:rPr lang="el-GR" sz="1400" dirty="0" smtClean="0">
                <a:solidFill>
                  <a:schemeClr val="tx1">
                    <a:lumMod val="75000"/>
                    <a:lumOff val="25000"/>
                  </a:schemeClr>
                </a:solidFill>
              </a:rPr>
              <a:t>ΙΙ: στοχαστικό σύστημα </a:t>
            </a:r>
          </a:p>
          <a:p>
            <a:endParaRPr lang="el-GR" i="1" dirty="0">
              <a:solidFill>
                <a:schemeClr val="tx1">
                  <a:lumMod val="75000"/>
                  <a:lumOff val="25000"/>
                </a:schemeClr>
              </a:solidFill>
            </a:endParaRPr>
          </a:p>
          <a:p>
            <a:r>
              <a:rPr lang="en-US" i="1" dirty="0" smtClean="0">
                <a:solidFill>
                  <a:schemeClr val="tx1">
                    <a:lumMod val="75000"/>
                    <a:lumOff val="25000"/>
                  </a:schemeClr>
                </a:solidFill>
              </a:rPr>
              <a:t>World </a:t>
            </a:r>
            <a:r>
              <a:rPr lang="en-US" i="1" dirty="0">
                <a:solidFill>
                  <a:schemeClr val="tx1">
                    <a:lumMod val="75000"/>
                    <a:lumOff val="25000"/>
                  </a:schemeClr>
                </a:solidFill>
              </a:rPr>
              <a:t>Development Report 2015: Mind, Society, and Behavior</a:t>
            </a:r>
            <a:endParaRPr lang="en-US" i="1" dirty="0" smtClean="0">
              <a:solidFill>
                <a:schemeClr val="tx1">
                  <a:lumMod val="75000"/>
                  <a:lumOff val="25000"/>
                </a:schemeClr>
              </a:solidFill>
            </a:endParaRPr>
          </a:p>
          <a:p>
            <a:pPr marL="742950" lvl="1" indent="-285750">
              <a:buFont typeface="Wingdings" panose="05000000000000000000" pitchFamily="2" charset="2"/>
              <a:buChar char="Ø"/>
            </a:pPr>
            <a:r>
              <a:rPr lang="el-GR" sz="1400" dirty="0">
                <a:solidFill>
                  <a:schemeClr val="tx1">
                    <a:lumMod val="75000"/>
                    <a:lumOff val="25000"/>
                  </a:schemeClr>
                </a:solidFill>
              </a:rPr>
              <a:t>ε</a:t>
            </a:r>
            <a:r>
              <a:rPr lang="el-GR" sz="1400" dirty="0" smtClean="0">
                <a:solidFill>
                  <a:schemeClr val="tx1">
                    <a:lumMod val="75000"/>
                    <a:lumOff val="25000"/>
                  </a:schemeClr>
                </a:solidFill>
              </a:rPr>
              <a:t>ισαγωγή </a:t>
            </a:r>
            <a:r>
              <a:rPr lang="el-GR" sz="1400" dirty="0" smtClean="0">
                <a:solidFill>
                  <a:schemeClr val="tx1">
                    <a:lumMod val="75000"/>
                    <a:lumOff val="25000"/>
                  </a:schemeClr>
                </a:solidFill>
              </a:rPr>
              <a:t>ιδεών από την γνωστική και κοινωνική ψυχολογία, κοινωνιολογία, ανθρωπολογία στην πολιτική της ανάπτυξης</a:t>
            </a:r>
          </a:p>
          <a:p>
            <a:endParaRPr lang="el-GR" dirty="0" smtClean="0">
              <a:solidFill>
                <a:schemeClr val="tx1">
                  <a:lumMod val="75000"/>
                  <a:lumOff val="25000"/>
                </a:schemeClr>
              </a:solidFill>
            </a:endParaRPr>
          </a:p>
          <a:p>
            <a:r>
              <a:rPr lang="el-GR" dirty="0" smtClean="0">
                <a:solidFill>
                  <a:schemeClr val="tx1">
                    <a:lumMod val="75000"/>
                    <a:lumOff val="25000"/>
                  </a:schemeClr>
                </a:solidFill>
              </a:rPr>
              <a:t>Τρεις βασικοί τρόποι σκέψης του ανθρώπου για την διαμόρφωση και εφαρμογή πολιτικών ανάπτυξης:</a:t>
            </a:r>
            <a:endParaRPr lang="en-US" dirty="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«αυτόματα</a:t>
            </a:r>
            <a:r>
              <a:rPr lang="el-GR" sz="1400" dirty="0" smtClean="0">
                <a:solidFill>
                  <a:schemeClr val="tx1">
                    <a:lumMod val="75000"/>
                    <a:lumOff val="25000"/>
                  </a:schemeClr>
                </a:solidFill>
              </a:rPr>
              <a:t>» (</a:t>
            </a:r>
            <a:r>
              <a:rPr lang="en-US" sz="1400" i="1" dirty="0" smtClean="0">
                <a:solidFill>
                  <a:schemeClr val="tx1">
                    <a:lumMod val="75000"/>
                    <a:lumOff val="25000"/>
                  </a:schemeClr>
                </a:solidFill>
              </a:rPr>
              <a:t>thinking automatically</a:t>
            </a:r>
            <a:r>
              <a:rPr lang="el-GR" sz="1400" dirty="0" smtClean="0">
                <a:solidFill>
                  <a:schemeClr val="tx1">
                    <a:lumMod val="75000"/>
                    <a:lumOff val="25000"/>
                  </a:schemeClr>
                </a:solidFill>
              </a:rPr>
              <a:t>)</a:t>
            </a:r>
            <a:r>
              <a:rPr lang="en-US" sz="1400" dirty="0" smtClean="0">
                <a:solidFill>
                  <a:schemeClr val="tx1">
                    <a:lumMod val="75000"/>
                    <a:lumOff val="25000"/>
                  </a:schemeClr>
                </a:solidFill>
              </a:rPr>
              <a:t> </a:t>
            </a:r>
            <a:endParaRPr lang="el-GR" sz="1400" dirty="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«κοινωνικά</a:t>
            </a:r>
            <a:r>
              <a:rPr lang="el-GR" sz="1400" dirty="0" smtClean="0">
                <a:solidFill>
                  <a:schemeClr val="tx1">
                    <a:lumMod val="75000"/>
                    <a:lumOff val="25000"/>
                  </a:schemeClr>
                </a:solidFill>
              </a:rPr>
              <a:t>» (</a:t>
            </a:r>
            <a:r>
              <a:rPr lang="en-US" sz="1400" i="1" dirty="0" smtClean="0">
                <a:solidFill>
                  <a:schemeClr val="tx1">
                    <a:lumMod val="75000"/>
                    <a:lumOff val="25000"/>
                  </a:schemeClr>
                </a:solidFill>
              </a:rPr>
              <a:t>thinking socially</a:t>
            </a:r>
            <a:r>
              <a:rPr lang="el-GR" sz="1400" dirty="0" smtClean="0">
                <a:solidFill>
                  <a:schemeClr val="tx1">
                    <a:lumMod val="75000"/>
                    <a:lumOff val="25000"/>
                  </a:schemeClr>
                </a:solidFill>
              </a:rPr>
              <a:t>)</a:t>
            </a:r>
            <a:endParaRPr lang="el-GR" sz="1400" dirty="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«με </a:t>
            </a:r>
            <a:r>
              <a:rPr lang="el-GR" sz="1400" dirty="0" smtClean="0">
                <a:solidFill>
                  <a:schemeClr val="tx1">
                    <a:lumMod val="75000"/>
                    <a:lumOff val="25000"/>
                  </a:schemeClr>
                </a:solidFill>
              </a:rPr>
              <a:t>βάση γνωστικά μοντέλα» (</a:t>
            </a:r>
            <a:r>
              <a:rPr lang="en-US" sz="1400" i="1" dirty="0" smtClean="0">
                <a:solidFill>
                  <a:schemeClr val="tx1">
                    <a:lumMod val="75000"/>
                    <a:lumOff val="25000"/>
                  </a:schemeClr>
                </a:solidFill>
              </a:rPr>
              <a:t>thinking </a:t>
            </a:r>
            <a:r>
              <a:rPr lang="en-US" sz="1400" i="1" dirty="0">
                <a:solidFill>
                  <a:schemeClr val="tx1">
                    <a:lumMod val="75000"/>
                    <a:lumOff val="25000"/>
                  </a:schemeClr>
                </a:solidFill>
              </a:rPr>
              <a:t>with mental </a:t>
            </a:r>
            <a:r>
              <a:rPr lang="en-US" sz="1400" i="1" dirty="0" smtClean="0">
                <a:solidFill>
                  <a:schemeClr val="tx1">
                    <a:lumMod val="75000"/>
                    <a:lumOff val="25000"/>
                  </a:schemeClr>
                </a:solidFill>
              </a:rPr>
              <a:t>models</a:t>
            </a:r>
            <a:r>
              <a:rPr lang="el-GR" sz="1400" dirty="0" smtClean="0">
                <a:solidFill>
                  <a:schemeClr val="tx1">
                    <a:lumMod val="75000"/>
                    <a:lumOff val="25000"/>
                  </a:schemeClr>
                </a:solidFill>
              </a:rPr>
              <a:t>)</a:t>
            </a:r>
            <a:endParaRPr lang="de-DE" sz="1400"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Πέρα από τις Γνωστικές </a:t>
            </a:r>
            <a:r>
              <a:rPr lang="el-GR" dirty="0"/>
              <a:t>Π</a:t>
            </a:r>
            <a:r>
              <a:rPr lang="el-GR" dirty="0" smtClean="0"/>
              <a:t>ροκαταλήψεις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126044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Ένωση Γερμανίας-Αυστρίας, 1938</a:t>
            </a:r>
          </a:p>
        </p:txBody>
      </p:sp>
      <p:sp>
        <p:nvSpPr>
          <p:cNvPr id="7" name="Textplatzhalter 6"/>
          <p:cNvSpPr>
            <a:spLocks noGrp="1"/>
          </p:cNvSpPr>
          <p:nvPr>
            <p:ph type="body" sz="quarter" idx="11"/>
          </p:nvPr>
        </p:nvSpPr>
        <p:spPr/>
        <p:txBody>
          <a:bodyPr/>
          <a:lstStyle/>
          <a:p>
            <a:r>
              <a:rPr lang="el-GR" dirty="0" smtClean="0"/>
              <a:t>Γνωστικές Προκαταλήψεις: Πρακτικά Παραδείγματα</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720" y="1711754"/>
            <a:ext cx="5922280" cy="434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146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Γενικές ιταλικές εκλογές, 1934</a:t>
            </a:r>
          </a:p>
        </p:txBody>
      </p:sp>
      <p:sp>
        <p:nvSpPr>
          <p:cNvPr id="7" name="Textplatzhalter 6"/>
          <p:cNvSpPr>
            <a:spLocks noGrp="1"/>
          </p:cNvSpPr>
          <p:nvPr>
            <p:ph type="body" sz="quarter" idx="11"/>
          </p:nvPr>
        </p:nvSpPr>
        <p:spPr/>
        <p:txBody>
          <a:bodyPr/>
          <a:lstStyle/>
          <a:p>
            <a:r>
              <a:rPr lang="el-GR" dirty="0" smtClean="0"/>
              <a:t>Γνωστικές Προκαταλήψεις: Πρακτικά Παραδείγματα</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468" y="950975"/>
            <a:ext cx="3672230" cy="508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44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Το </a:t>
            </a:r>
            <a:r>
              <a:rPr lang="el-GR" dirty="0" smtClean="0">
                <a:solidFill>
                  <a:schemeClr val="tx1">
                    <a:lumMod val="75000"/>
                    <a:lumOff val="25000"/>
                  </a:schemeClr>
                </a:solidFill>
              </a:rPr>
              <a:t>Δίκαιο </a:t>
            </a:r>
            <a:r>
              <a:rPr lang="el-GR" dirty="0" smtClean="0">
                <a:solidFill>
                  <a:schemeClr val="tx1">
                    <a:lumMod val="75000"/>
                    <a:lumOff val="25000"/>
                  </a:schemeClr>
                </a:solidFill>
              </a:rPr>
              <a:t>ως </a:t>
            </a:r>
            <a:r>
              <a:rPr lang="el-GR" dirty="0" smtClean="0">
                <a:solidFill>
                  <a:schemeClr val="tx1">
                    <a:lumMod val="75000"/>
                    <a:lumOff val="25000"/>
                  </a:schemeClr>
                </a:solidFill>
              </a:rPr>
              <a:t>Κοινωνική </a:t>
            </a:r>
            <a:r>
              <a:rPr lang="el-GR" dirty="0" smtClean="0">
                <a:solidFill>
                  <a:schemeClr val="tx1">
                    <a:lumMod val="75000"/>
                    <a:lumOff val="25000"/>
                  </a:schemeClr>
                </a:solidFill>
              </a:rPr>
              <a:t>Ε</a:t>
            </a:r>
            <a:r>
              <a:rPr lang="el-GR" dirty="0" smtClean="0">
                <a:solidFill>
                  <a:schemeClr val="tx1">
                    <a:lumMod val="75000"/>
                    <a:lumOff val="25000"/>
                  </a:schemeClr>
                </a:solidFill>
              </a:rPr>
              <a:t>πιστήμη</a:t>
            </a:r>
          </a:p>
          <a:p>
            <a:endParaRPr lang="el-GR" dirty="0" smtClean="0">
              <a:solidFill>
                <a:schemeClr val="tx1">
                  <a:lumMod val="75000"/>
                  <a:lumOff val="25000"/>
                </a:schemeClr>
              </a:solidFill>
            </a:endParaRPr>
          </a:p>
          <a:p>
            <a:r>
              <a:rPr lang="el-GR" dirty="0">
                <a:solidFill>
                  <a:schemeClr val="tx1">
                    <a:lumMod val="75000"/>
                    <a:lumOff val="25000"/>
                  </a:schemeClr>
                </a:solidFill>
              </a:rPr>
              <a:t>Εισαγωγή στο Συμπεριφορικό Δίκαιο &amp; </a:t>
            </a:r>
            <a:r>
              <a:rPr lang="el-GR" dirty="0" smtClean="0">
                <a:solidFill>
                  <a:schemeClr val="tx1">
                    <a:lumMod val="75000"/>
                    <a:lumOff val="25000"/>
                  </a:schemeClr>
                </a:solidFill>
              </a:rPr>
              <a:t>Οικονομία (ΣΔΟ</a:t>
            </a:r>
            <a:r>
              <a:rPr lang="el-GR" dirty="0" smtClean="0">
                <a:solidFill>
                  <a:schemeClr val="tx1">
                    <a:lumMod val="75000"/>
                    <a:lumOff val="25000"/>
                  </a:schemeClr>
                </a:solidFill>
              </a:rPr>
              <a:t>)</a:t>
            </a:r>
          </a:p>
          <a:p>
            <a:endParaRPr lang="en-US" dirty="0" smtClean="0">
              <a:solidFill>
                <a:schemeClr val="tx1">
                  <a:lumMod val="75000"/>
                  <a:lumOff val="25000"/>
                </a:schemeClr>
              </a:solidFill>
            </a:endParaRPr>
          </a:p>
          <a:p>
            <a:r>
              <a:rPr lang="el-GR" dirty="0" smtClean="0">
                <a:solidFill>
                  <a:schemeClr val="tx1">
                    <a:lumMod val="75000"/>
                    <a:lumOff val="25000"/>
                  </a:schemeClr>
                </a:solidFill>
              </a:rPr>
              <a:t>Συμπεριφορικ</a:t>
            </a:r>
            <a:r>
              <a:rPr lang="el-GR" dirty="0" smtClean="0">
                <a:solidFill>
                  <a:schemeClr val="tx1">
                    <a:lumMod val="75000"/>
                    <a:lumOff val="25000"/>
                  </a:schemeClr>
                </a:solidFill>
              </a:rPr>
              <a:t>ές Δημόσιες Πολιτικές και Εφαρμογή τους</a:t>
            </a:r>
          </a:p>
          <a:p>
            <a:endParaRPr lang="el-GR" dirty="0">
              <a:solidFill>
                <a:schemeClr val="tx1">
                  <a:lumMod val="75000"/>
                  <a:lumOff val="25000"/>
                </a:schemeClr>
              </a:solidFill>
            </a:endParaRPr>
          </a:p>
          <a:p>
            <a:r>
              <a:rPr lang="el-GR" dirty="0">
                <a:solidFill>
                  <a:schemeClr val="tx1">
                    <a:lumMod val="75000"/>
                    <a:lumOff val="25000"/>
                  </a:schemeClr>
                </a:solidFill>
              </a:rPr>
              <a:t>Διακρατικές και Διεθνείς Διαστάσεις του </a:t>
            </a:r>
            <a:r>
              <a:rPr lang="el-GR" dirty="0" smtClean="0">
                <a:solidFill>
                  <a:schemeClr val="tx1">
                    <a:lumMod val="75000"/>
                    <a:lumOff val="25000"/>
                  </a:schemeClr>
                </a:solidFill>
              </a:rPr>
              <a:t>ΣΔΟ</a:t>
            </a:r>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a:p>
            <a:r>
              <a:rPr lang="el-GR" dirty="0" smtClean="0">
                <a:solidFill>
                  <a:schemeClr val="tx1">
                    <a:lumMod val="75000"/>
                    <a:lumOff val="25000"/>
                  </a:schemeClr>
                </a:solidFill>
              </a:rPr>
              <a:t>Συμπεριφορικό Δίκαιο και Οικονομία στην Ελλάδα</a:t>
            </a:r>
          </a:p>
          <a:p>
            <a:endParaRPr lang="el-GR" dirty="0">
              <a:solidFill>
                <a:schemeClr val="tx1">
                  <a:lumMod val="75000"/>
                  <a:lumOff val="25000"/>
                </a:schemeClr>
              </a:solidFill>
            </a:endParaRPr>
          </a:p>
          <a:p>
            <a:r>
              <a:rPr lang="el-GR" dirty="0" smtClean="0">
                <a:solidFill>
                  <a:schemeClr val="tx1">
                    <a:lumMod val="75000"/>
                    <a:lumOff val="25000"/>
                  </a:schemeClr>
                </a:solidFill>
              </a:rPr>
              <a:t>Συμπεράσματα</a:t>
            </a:r>
            <a:endParaRPr lang="el-GR" dirty="0">
              <a:solidFill>
                <a:schemeClr val="tx1">
                  <a:lumMod val="75000"/>
                  <a:lumOff val="25000"/>
                </a:schemeClr>
              </a:solidFill>
            </a:endParaRPr>
          </a:p>
          <a:p>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Περίγραμμα</a:t>
            </a:r>
            <a:endParaRPr lang="de-DE" dirty="0"/>
          </a:p>
        </p:txBody>
      </p:sp>
      <p:sp>
        <p:nvSpPr>
          <p:cNvPr id="8" name="Textplatzhalter 7"/>
          <p:cNvSpPr>
            <a:spLocks noGrp="1"/>
          </p:cNvSpPr>
          <p:nvPr>
            <p:ph type="body" sz="quarter" idx="12"/>
          </p:nvPr>
        </p:nvSpPr>
        <p:spPr/>
        <p:txBody>
          <a:bodyPr/>
          <a:lstStyle/>
          <a:p>
            <a:r>
              <a:rPr lang="el-GR" dirty="0" smtClean="0"/>
              <a:t>17 Δεκεμβρίου 2015</a:t>
            </a:r>
            <a:endParaRPr lang="de-DE" dirty="0"/>
          </a:p>
        </p:txBody>
      </p:sp>
    </p:spTree>
    <p:extLst>
      <p:ext uri="{BB962C8B-B14F-4D97-AF65-F5344CB8AC3E}">
        <p14:creationId xmlns:p14="http://schemas.microsoft.com/office/powerpoint/2010/main" val="126044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Ποιά είναι η κατάλληλη αντίδραση για την αντιμετώπιση των γνωστικών προκαταλήψεων?</a:t>
            </a:r>
          </a:p>
          <a:p>
            <a:r>
              <a:rPr lang="el-GR" dirty="0" smtClean="0">
                <a:solidFill>
                  <a:schemeClr val="tx1">
                    <a:lumMod val="75000"/>
                    <a:lumOff val="25000"/>
                  </a:schemeClr>
                </a:solidFill>
              </a:rPr>
              <a:t>Θα πρέπει το δίκαιο να ασχολείται με αυτές, και να παρεμβαίνει ρυθμιστικά για την αντιμετώπισή τους?</a:t>
            </a:r>
          </a:p>
          <a:p>
            <a:endParaRPr lang="el-GR" dirty="0">
              <a:solidFill>
                <a:schemeClr val="tx1">
                  <a:lumMod val="75000"/>
                  <a:lumOff val="25000"/>
                </a:schemeClr>
              </a:solidFill>
            </a:endParaRPr>
          </a:p>
          <a:p>
            <a:r>
              <a:rPr lang="el-GR" dirty="0" smtClean="0">
                <a:solidFill>
                  <a:schemeClr val="tx1">
                    <a:lumMod val="75000"/>
                    <a:lumOff val="25000"/>
                  </a:schemeClr>
                </a:solidFill>
              </a:rPr>
              <a:t>Η διαδικασία «απο-προκατάληψης» (</a:t>
            </a:r>
            <a:r>
              <a:rPr lang="en-US" i="1" dirty="0" err="1" smtClean="0">
                <a:solidFill>
                  <a:schemeClr val="tx1">
                    <a:lumMod val="75000"/>
                    <a:lumOff val="25000"/>
                  </a:schemeClr>
                </a:solidFill>
              </a:rPr>
              <a:t>debiasing</a:t>
            </a:r>
            <a:r>
              <a:rPr lang="el-GR" dirty="0" smtClean="0">
                <a:solidFill>
                  <a:schemeClr val="tx1">
                    <a:lumMod val="75000"/>
                    <a:lumOff val="25000"/>
                  </a:schemeClr>
                </a:solidFill>
              </a:rPr>
              <a:t>)</a:t>
            </a:r>
          </a:p>
          <a:p>
            <a:pPr marL="742950" lvl="1" indent="-285750">
              <a:buFont typeface="Wingdings" panose="05000000000000000000" pitchFamily="2" charset="2"/>
              <a:buChar char="Ø"/>
            </a:pPr>
            <a:r>
              <a:rPr lang="el-GR" sz="1400" dirty="0">
                <a:solidFill>
                  <a:schemeClr val="tx1">
                    <a:lumMod val="75000"/>
                    <a:lumOff val="25000"/>
                  </a:schemeClr>
                </a:solidFill>
              </a:rPr>
              <a:t>κ</a:t>
            </a:r>
            <a:r>
              <a:rPr lang="el-GR" sz="1400" dirty="0" smtClean="0">
                <a:solidFill>
                  <a:schemeClr val="tx1">
                    <a:lumMod val="75000"/>
                    <a:lumOff val="25000"/>
                  </a:schemeClr>
                </a:solidFill>
              </a:rPr>
              <a:t>αλύτερος </a:t>
            </a:r>
            <a:r>
              <a:rPr lang="el-GR" sz="1400" dirty="0" smtClean="0">
                <a:solidFill>
                  <a:schemeClr val="tx1">
                    <a:lumMod val="75000"/>
                    <a:lumOff val="25000"/>
                  </a:schemeClr>
                </a:solidFill>
              </a:rPr>
              <a:t>συντονισμός των επιλογών του ατόμου με τις πραγματικές του προτιμήσεις (</a:t>
            </a:r>
            <a:r>
              <a:rPr lang="en-US" sz="1400" dirty="0" err="1" smtClean="0">
                <a:solidFill>
                  <a:schemeClr val="tx1">
                    <a:lumMod val="75000"/>
                    <a:lumOff val="25000"/>
                  </a:schemeClr>
                </a:solidFill>
              </a:rPr>
              <a:t>Jolls</a:t>
            </a:r>
            <a:r>
              <a:rPr lang="en-US" sz="1400" dirty="0" smtClean="0">
                <a:solidFill>
                  <a:schemeClr val="tx1">
                    <a:lumMod val="75000"/>
                    <a:lumOff val="25000"/>
                  </a:schemeClr>
                </a:solidFill>
              </a:rPr>
              <a:t> &amp; </a:t>
            </a:r>
            <a:r>
              <a:rPr lang="en-US" sz="1400" dirty="0" err="1" smtClean="0">
                <a:solidFill>
                  <a:schemeClr val="tx1">
                    <a:lumMod val="75000"/>
                    <a:lumOff val="25000"/>
                  </a:schemeClr>
                </a:solidFill>
              </a:rPr>
              <a:t>Sunstein</a:t>
            </a:r>
            <a:r>
              <a:rPr lang="en-US" sz="1400" dirty="0" smtClean="0">
                <a:solidFill>
                  <a:schemeClr val="tx1">
                    <a:lumMod val="75000"/>
                    <a:lumOff val="25000"/>
                  </a:schemeClr>
                </a:solidFill>
              </a:rPr>
              <a:t> 2008</a:t>
            </a:r>
            <a:r>
              <a:rPr lang="el-GR" sz="1400" dirty="0">
                <a:solidFill>
                  <a:schemeClr val="tx1">
                    <a:lumMod val="75000"/>
                    <a:lumOff val="25000"/>
                  </a:schemeClr>
                </a:solidFill>
              </a:rPr>
              <a:t>) </a:t>
            </a:r>
            <a:endParaRPr lang="el-GR" sz="1400" dirty="0" smtClean="0">
              <a:solidFill>
                <a:schemeClr val="tx1">
                  <a:lumMod val="75000"/>
                  <a:lumOff val="25000"/>
                </a:schemeClr>
              </a:solidFill>
            </a:endParaRPr>
          </a:p>
          <a:p>
            <a:endParaRPr lang="el-GR" dirty="0">
              <a:solidFill>
                <a:schemeClr val="tx1">
                  <a:lumMod val="75000"/>
                  <a:lumOff val="25000"/>
                </a:schemeClr>
              </a:solidFill>
            </a:endParaRPr>
          </a:p>
          <a:p>
            <a:r>
              <a:rPr lang="el-GR" dirty="0" smtClean="0">
                <a:solidFill>
                  <a:schemeClr val="tx1">
                    <a:lumMod val="75000"/>
                    <a:lumOff val="25000"/>
                  </a:schemeClr>
                </a:solidFill>
              </a:rPr>
              <a:t>Προτεινόμενοι </a:t>
            </a:r>
            <a:r>
              <a:rPr lang="el-GR" dirty="0">
                <a:solidFill>
                  <a:schemeClr val="tx1">
                    <a:lumMod val="75000"/>
                    <a:lumOff val="25000"/>
                  </a:schemeClr>
                </a:solidFill>
              </a:rPr>
              <a:t>τρόποι</a:t>
            </a:r>
            <a:r>
              <a:rPr lang="el-GR" dirty="0" smtClean="0">
                <a:solidFill>
                  <a:schemeClr val="tx1">
                    <a:lumMod val="75000"/>
                    <a:lumOff val="25000"/>
                  </a:schemeClr>
                </a:solidFill>
              </a:rPr>
              <a:t>:</a:t>
            </a:r>
          </a:p>
          <a:p>
            <a:pPr marL="742950" lvl="1" indent="-285750">
              <a:buFont typeface="Wingdings" panose="05000000000000000000" pitchFamily="2" charset="2"/>
              <a:buChar char="Ø"/>
            </a:pPr>
            <a:r>
              <a:rPr lang="el-GR" sz="1400" dirty="0" smtClean="0">
                <a:solidFill>
                  <a:schemeClr val="tx1">
                    <a:lumMod val="75000"/>
                    <a:lumOff val="25000"/>
                  </a:schemeClr>
                </a:solidFill>
              </a:rPr>
              <a:t>διαφάνεια</a:t>
            </a:r>
          </a:p>
          <a:p>
            <a:pPr marL="742950" lvl="1" indent="-285750">
              <a:buFont typeface="Wingdings" panose="05000000000000000000" pitchFamily="2" charset="2"/>
              <a:buChar char="Ø"/>
            </a:pPr>
            <a:r>
              <a:rPr lang="el-GR" sz="1400" dirty="0">
                <a:solidFill>
                  <a:schemeClr val="tx1">
                    <a:lumMod val="75000"/>
                    <a:lumOff val="25000"/>
                  </a:schemeClr>
                </a:solidFill>
              </a:rPr>
              <a:t>ε</a:t>
            </a:r>
            <a:r>
              <a:rPr lang="el-GR" sz="1400" dirty="0" smtClean="0">
                <a:solidFill>
                  <a:schemeClr val="tx1">
                    <a:lumMod val="75000"/>
                    <a:lumOff val="25000"/>
                  </a:schemeClr>
                </a:solidFill>
              </a:rPr>
              <a:t>πίπεδα ελέγχου</a:t>
            </a:r>
          </a:p>
          <a:p>
            <a:pPr marL="742950" lvl="1" indent="-285750">
              <a:buFont typeface="Wingdings" panose="05000000000000000000" pitchFamily="2" charset="2"/>
              <a:buChar char="Ø"/>
            </a:pPr>
            <a:r>
              <a:rPr lang="el-GR" sz="1400" dirty="0">
                <a:solidFill>
                  <a:schemeClr val="tx1">
                    <a:lumMod val="75000"/>
                    <a:lumOff val="25000"/>
                  </a:schemeClr>
                </a:solidFill>
              </a:rPr>
              <a:t>ε</a:t>
            </a:r>
            <a:r>
              <a:rPr lang="el-GR" sz="1400" dirty="0" smtClean="0">
                <a:solidFill>
                  <a:schemeClr val="tx1">
                    <a:lumMod val="75000"/>
                    <a:lumOff val="25000"/>
                  </a:schemeClr>
                </a:solidFill>
              </a:rPr>
              <a:t>κπαίδευση και </a:t>
            </a:r>
            <a:r>
              <a:rPr lang="el-GR" sz="1400" dirty="0" smtClean="0">
                <a:solidFill>
                  <a:schemeClr val="tx1">
                    <a:lumMod val="75000"/>
                    <a:lumOff val="25000"/>
                  </a:schemeClr>
                </a:solidFill>
              </a:rPr>
              <a:t>αξιολόγηση</a:t>
            </a:r>
            <a:endParaRPr lang="el-GR" sz="1400" dirty="0" smtClean="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«σκέψου το αντίθετο»</a:t>
            </a:r>
            <a:endParaRPr lang="de-DE" sz="1400" dirty="0">
              <a:solidFill>
                <a:schemeClr val="tx1">
                  <a:lumMod val="75000"/>
                  <a:lumOff val="25000"/>
                </a:schemeClr>
              </a:solidFill>
            </a:endParaRPr>
          </a:p>
          <a:p>
            <a:pPr lvl="1">
              <a:buFont typeface="Wingdings" panose="05000000000000000000" pitchFamily="2" charset="2"/>
              <a:buChar char="Ø"/>
            </a:pPr>
            <a:endParaRPr lang="el-GR" sz="1400"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Αντιμετώπιση </a:t>
            </a:r>
            <a:r>
              <a:rPr lang="el-GR" dirty="0"/>
              <a:t>των </a:t>
            </a:r>
            <a:r>
              <a:rPr lang="el-GR" dirty="0" smtClean="0"/>
              <a:t>Γνωστικών </a:t>
            </a:r>
            <a:r>
              <a:rPr lang="el-GR" dirty="0"/>
              <a:t>Π</a:t>
            </a:r>
            <a:r>
              <a:rPr lang="el-GR" dirty="0" smtClean="0"/>
              <a:t>ροκαταλήψεων</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3679797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Ως το καταλληλότερο μέσο προκρίνεται τελευταία η ιδέα της «ώθησης»</a:t>
            </a:r>
            <a:r>
              <a:rPr lang="el-GR" dirty="0">
                <a:solidFill>
                  <a:schemeClr val="tx1">
                    <a:lumMod val="75000"/>
                    <a:lumOff val="25000"/>
                  </a:schemeClr>
                </a:solidFill>
              </a:rPr>
              <a:t> </a:t>
            </a:r>
            <a:r>
              <a:rPr lang="el-GR" dirty="0" smtClean="0">
                <a:solidFill>
                  <a:schemeClr val="tx1">
                    <a:lumMod val="75000"/>
                    <a:lumOff val="25000"/>
                  </a:schemeClr>
                </a:solidFill>
              </a:rPr>
              <a:t>(</a:t>
            </a:r>
            <a:r>
              <a:rPr lang="en-US" i="1" dirty="0">
                <a:solidFill>
                  <a:schemeClr val="tx1">
                    <a:lumMod val="75000"/>
                    <a:lumOff val="25000"/>
                  </a:schemeClr>
                </a:solidFill>
              </a:rPr>
              <a:t>n</a:t>
            </a:r>
            <a:r>
              <a:rPr lang="en-US" i="1" dirty="0" smtClean="0">
                <a:solidFill>
                  <a:schemeClr val="tx1">
                    <a:lumMod val="75000"/>
                    <a:lumOff val="25000"/>
                  </a:schemeClr>
                </a:solidFill>
              </a:rPr>
              <a:t>udge</a:t>
            </a:r>
            <a:r>
              <a:rPr lang="el-GR" dirty="0">
                <a:solidFill>
                  <a:schemeClr val="tx1">
                    <a:lumMod val="75000"/>
                    <a:lumOff val="25000"/>
                  </a:schemeClr>
                </a:solidFill>
              </a:rPr>
              <a:t>)</a:t>
            </a:r>
            <a:r>
              <a:rPr lang="en-US" dirty="0" smtClean="0">
                <a:solidFill>
                  <a:schemeClr val="tx1">
                    <a:lumMod val="75000"/>
                    <a:lumOff val="25000"/>
                  </a:schemeClr>
                </a:solidFill>
              </a:rPr>
              <a:t> </a:t>
            </a:r>
            <a:r>
              <a:rPr lang="en-US" dirty="0">
                <a:solidFill>
                  <a:schemeClr val="tx1">
                    <a:lumMod val="75000"/>
                    <a:lumOff val="25000"/>
                  </a:schemeClr>
                </a:solidFill>
              </a:rPr>
              <a:t>(</a:t>
            </a:r>
            <a:r>
              <a:rPr lang="en-US" dirty="0" err="1" smtClean="0">
                <a:solidFill>
                  <a:schemeClr val="tx1">
                    <a:lumMod val="75000"/>
                    <a:lumOff val="25000"/>
                  </a:schemeClr>
                </a:solidFill>
              </a:rPr>
              <a:t>Thaler</a:t>
            </a:r>
            <a:r>
              <a:rPr lang="en-US" dirty="0" smtClean="0">
                <a:solidFill>
                  <a:schemeClr val="tx1">
                    <a:lumMod val="75000"/>
                    <a:lumOff val="25000"/>
                  </a:schemeClr>
                </a:solidFill>
              </a:rPr>
              <a:t> &amp; </a:t>
            </a:r>
            <a:r>
              <a:rPr lang="en-US" dirty="0" err="1" smtClean="0">
                <a:solidFill>
                  <a:schemeClr val="tx1">
                    <a:lumMod val="75000"/>
                    <a:lumOff val="25000"/>
                  </a:schemeClr>
                </a:solidFill>
              </a:rPr>
              <a:t>Sunstein</a:t>
            </a:r>
            <a:r>
              <a:rPr lang="en-US" dirty="0" smtClean="0">
                <a:solidFill>
                  <a:schemeClr val="tx1">
                    <a:lumMod val="75000"/>
                    <a:lumOff val="25000"/>
                  </a:schemeClr>
                </a:solidFill>
              </a:rPr>
              <a:t> </a:t>
            </a:r>
            <a:r>
              <a:rPr lang="en-US" dirty="0">
                <a:solidFill>
                  <a:schemeClr val="tx1">
                    <a:lumMod val="75000"/>
                    <a:lumOff val="25000"/>
                  </a:schemeClr>
                </a:solidFill>
              </a:rPr>
              <a:t>2008</a:t>
            </a:r>
            <a:r>
              <a:rPr lang="en-US" dirty="0" smtClean="0">
                <a:solidFill>
                  <a:schemeClr val="tx1">
                    <a:lumMod val="75000"/>
                    <a:lumOff val="25000"/>
                  </a:schemeClr>
                </a:solidFill>
              </a:rPr>
              <a:t>)</a:t>
            </a:r>
            <a:endParaRPr lang="el-GR" dirty="0" smtClean="0">
              <a:solidFill>
                <a:schemeClr val="tx1">
                  <a:lumMod val="75000"/>
                  <a:lumOff val="25000"/>
                </a:schemeClr>
              </a:solidFill>
            </a:endParaRPr>
          </a:p>
          <a:p>
            <a:r>
              <a:rPr lang="el-GR" dirty="0" smtClean="0">
                <a:solidFill>
                  <a:schemeClr val="tx1">
                    <a:lumMod val="75000"/>
                    <a:lumOff val="25000"/>
                  </a:schemeClr>
                </a:solidFill>
              </a:rPr>
              <a:t>Ορισμός: ένα ήπιο μέσο ρυθμιστικού ελέγχου, το οποίο έχει ως στόχο την διατήρηση της ελευθερίας επιλογής του ατόμου</a:t>
            </a:r>
          </a:p>
          <a:p>
            <a:endParaRPr lang="el-GR" dirty="0" smtClean="0">
              <a:solidFill>
                <a:schemeClr val="tx1">
                  <a:lumMod val="75000"/>
                  <a:lumOff val="25000"/>
                </a:schemeClr>
              </a:solidFill>
            </a:endParaRPr>
          </a:p>
          <a:p>
            <a:endParaRPr lang="el-GR" dirty="0">
              <a:solidFill>
                <a:schemeClr val="tx1">
                  <a:lumMod val="75000"/>
                  <a:lumOff val="25000"/>
                </a:schemeClr>
              </a:solidFill>
            </a:endParaRPr>
          </a:p>
          <a:p>
            <a:endParaRPr lang="el-GR" dirty="0" smtClean="0">
              <a:solidFill>
                <a:schemeClr val="tx1">
                  <a:lumMod val="75000"/>
                  <a:lumOff val="25000"/>
                </a:schemeClr>
              </a:solidFill>
            </a:endParaRPr>
          </a:p>
          <a:p>
            <a:endParaRPr lang="el-GR" dirty="0">
              <a:solidFill>
                <a:schemeClr val="tx1">
                  <a:lumMod val="75000"/>
                  <a:lumOff val="25000"/>
                </a:schemeClr>
              </a:solidFill>
            </a:endParaRPr>
          </a:p>
          <a:p>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a:p>
            <a:endParaRPr lang="el-GR" dirty="0">
              <a:solidFill>
                <a:schemeClr val="tx1">
                  <a:lumMod val="75000"/>
                  <a:lumOff val="25000"/>
                </a:schemeClr>
              </a:solidFill>
            </a:endParaRPr>
          </a:p>
          <a:p>
            <a:endParaRPr lang="el-GR" dirty="0">
              <a:solidFill>
                <a:schemeClr val="tx1">
                  <a:lumMod val="75000"/>
                  <a:lumOff val="25000"/>
                </a:schemeClr>
              </a:solidFill>
            </a:endParaRPr>
          </a:p>
          <a:p>
            <a:endParaRPr lang="el-GR" dirty="0">
              <a:solidFill>
                <a:schemeClr val="tx1">
                  <a:lumMod val="75000"/>
                  <a:lumOff val="25000"/>
                </a:schemeClr>
              </a:solidFill>
            </a:endParaRPr>
          </a:p>
          <a:p>
            <a:r>
              <a:rPr lang="el-GR" dirty="0" smtClean="0">
                <a:solidFill>
                  <a:schemeClr val="tx1">
                    <a:lumMod val="75000"/>
                    <a:lumOff val="25000"/>
                  </a:schemeClr>
                </a:solidFill>
              </a:rPr>
              <a:t>Είναι επομένως αντίθετο επί της αρχής με τον καταναγκασμό (</a:t>
            </a:r>
            <a:r>
              <a:rPr lang="en-US" i="1" dirty="0" smtClean="0">
                <a:solidFill>
                  <a:schemeClr val="tx1">
                    <a:lumMod val="75000"/>
                    <a:lumOff val="25000"/>
                  </a:schemeClr>
                </a:solidFill>
              </a:rPr>
              <a:t>command-and-control</a:t>
            </a:r>
            <a:r>
              <a:rPr lang="el-GR" dirty="0" smtClean="0">
                <a:solidFill>
                  <a:schemeClr val="tx1">
                    <a:lumMod val="75000"/>
                    <a:lumOff val="25000"/>
                  </a:schemeClr>
                </a:solidFill>
              </a:rPr>
              <a:t>)</a:t>
            </a:r>
            <a:endParaRPr lang="en-US" dirty="0">
              <a:solidFill>
                <a:schemeClr val="tx1">
                  <a:lumMod val="75000"/>
                  <a:lumOff val="25000"/>
                </a:schemeClr>
              </a:solidFill>
            </a:endParaRPr>
          </a:p>
          <a:p>
            <a:endParaRPr lang="el-GR"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Αντιμετώπιση </a:t>
            </a:r>
            <a:r>
              <a:rPr lang="el-GR" dirty="0"/>
              <a:t>των </a:t>
            </a:r>
            <a:r>
              <a:rPr lang="el-GR" dirty="0" smtClean="0"/>
              <a:t>Γνωστικών </a:t>
            </a:r>
            <a:r>
              <a:rPr lang="el-GR" dirty="0"/>
              <a:t>Π</a:t>
            </a:r>
            <a:r>
              <a:rPr lang="el-GR" dirty="0" smtClean="0"/>
              <a:t>ροκαταλήψεων</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883" y="2298139"/>
            <a:ext cx="2128868" cy="3265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425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«Προεπιλεγμένοι κανόνες» </a:t>
            </a:r>
            <a:r>
              <a:rPr lang="en-US" dirty="0" smtClean="0">
                <a:solidFill>
                  <a:schemeClr val="tx1">
                    <a:lumMod val="75000"/>
                    <a:lumOff val="25000"/>
                  </a:schemeClr>
                </a:solidFill>
              </a:rPr>
              <a:t>(</a:t>
            </a:r>
            <a:r>
              <a:rPr lang="en-US" i="1" dirty="0" smtClean="0">
                <a:solidFill>
                  <a:schemeClr val="tx1">
                    <a:lumMod val="75000"/>
                    <a:lumOff val="25000"/>
                  </a:schemeClr>
                </a:solidFill>
              </a:rPr>
              <a:t>default rules</a:t>
            </a:r>
            <a:r>
              <a:rPr lang="en-US" dirty="0" smtClean="0">
                <a:solidFill>
                  <a:schemeClr val="tx1">
                    <a:lumMod val="75000"/>
                    <a:lumOff val="25000"/>
                  </a:schemeClr>
                </a:solidFill>
              </a:rPr>
              <a:t>)</a:t>
            </a:r>
            <a:r>
              <a:rPr lang="el-GR" dirty="0" smtClean="0">
                <a:solidFill>
                  <a:schemeClr val="tx1">
                    <a:lumMod val="75000"/>
                    <a:lumOff val="25000"/>
                  </a:schemeClr>
                </a:solidFill>
              </a:rPr>
              <a:t>: </a:t>
            </a:r>
            <a:endParaRPr lang="el-GR" dirty="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αλλαγή «φοράς» κανόνων από </a:t>
            </a:r>
            <a:r>
              <a:rPr lang="en-US" sz="1400" i="1" dirty="0" smtClean="0">
                <a:solidFill>
                  <a:schemeClr val="tx1">
                    <a:lumMod val="75000"/>
                    <a:lumOff val="25000"/>
                  </a:schemeClr>
                </a:solidFill>
              </a:rPr>
              <a:t>opt-in</a:t>
            </a:r>
            <a:r>
              <a:rPr lang="en-US" sz="1400" dirty="0" smtClean="0">
                <a:solidFill>
                  <a:schemeClr val="tx1">
                    <a:lumMod val="75000"/>
                    <a:lumOff val="25000"/>
                  </a:schemeClr>
                </a:solidFill>
              </a:rPr>
              <a:t> </a:t>
            </a:r>
            <a:r>
              <a:rPr lang="el-GR" sz="1400" dirty="0" smtClean="0">
                <a:solidFill>
                  <a:schemeClr val="tx1">
                    <a:lumMod val="75000"/>
                    <a:lumOff val="25000"/>
                  </a:schemeClr>
                </a:solidFill>
              </a:rPr>
              <a:t>σε </a:t>
            </a:r>
            <a:r>
              <a:rPr lang="en-US" sz="1400" i="1" dirty="0" smtClean="0">
                <a:solidFill>
                  <a:schemeClr val="tx1">
                    <a:lumMod val="75000"/>
                    <a:lumOff val="25000"/>
                  </a:schemeClr>
                </a:solidFill>
              </a:rPr>
              <a:t>opt-out</a:t>
            </a:r>
            <a:r>
              <a:rPr lang="el-GR" sz="1400" dirty="0" smtClean="0">
                <a:solidFill>
                  <a:schemeClr val="tx1">
                    <a:lumMod val="75000"/>
                    <a:lumOff val="25000"/>
                  </a:schemeClr>
                </a:solidFill>
              </a:rPr>
              <a:t>, π.χ. </a:t>
            </a:r>
            <a:endParaRPr lang="en-US" sz="1400" dirty="0" smtClean="0">
              <a:solidFill>
                <a:schemeClr val="tx1">
                  <a:lumMod val="75000"/>
                  <a:lumOff val="25000"/>
                </a:schemeClr>
              </a:solidFill>
            </a:endParaRPr>
          </a:p>
          <a:p>
            <a:pPr marL="1200150" lvl="2" indent="-285750">
              <a:buFont typeface="Wingdings" charset="2"/>
              <a:buChar char="ü"/>
            </a:pPr>
            <a:r>
              <a:rPr lang="el-GR" sz="1400" dirty="0" smtClean="0">
                <a:solidFill>
                  <a:schemeClr val="tx1">
                    <a:lumMod val="75000"/>
                    <a:lumOff val="25000"/>
                  </a:schemeClr>
                </a:solidFill>
              </a:rPr>
              <a:t>αυτόματη εγγραφή σε συνταξιοδοτικά προγράμματα</a:t>
            </a:r>
          </a:p>
          <a:p>
            <a:pPr marL="1200150" lvl="2" indent="-285750">
              <a:buFont typeface="Wingdings" charset="2"/>
              <a:buChar char="ü"/>
            </a:pPr>
            <a:r>
              <a:rPr lang="el-GR" sz="1400" dirty="0">
                <a:solidFill>
                  <a:schemeClr val="tx1">
                    <a:lumMod val="75000"/>
                    <a:lumOff val="25000"/>
                  </a:schemeClr>
                </a:solidFill>
              </a:rPr>
              <a:t>ε</a:t>
            </a:r>
            <a:r>
              <a:rPr lang="el-GR" sz="1400" dirty="0" smtClean="0">
                <a:solidFill>
                  <a:schemeClr val="tx1">
                    <a:lumMod val="75000"/>
                    <a:lumOff val="25000"/>
                  </a:schemeClr>
                </a:solidFill>
              </a:rPr>
              <a:t>πιλογή μεταξύ περισσότερων ενεργειακών παρόχων</a:t>
            </a:r>
          </a:p>
          <a:p>
            <a:pPr marL="1200150" lvl="2" indent="-285750">
              <a:buFont typeface="Wingdings" charset="2"/>
              <a:buChar char="ü"/>
            </a:pPr>
            <a:r>
              <a:rPr lang="el-GR" sz="1400" dirty="0">
                <a:solidFill>
                  <a:schemeClr val="tx1">
                    <a:lumMod val="75000"/>
                    <a:lumOff val="25000"/>
                  </a:schemeClr>
                </a:solidFill>
              </a:rPr>
              <a:t>δ</a:t>
            </a:r>
            <a:r>
              <a:rPr lang="el-GR" sz="1400" dirty="0" smtClean="0">
                <a:solidFill>
                  <a:schemeClr val="tx1">
                    <a:lumMod val="75000"/>
                    <a:lumOff val="25000"/>
                  </a:schemeClr>
                </a:solidFill>
              </a:rPr>
              <a:t>ωρεά οργάνων: περίπου μόνο 23</a:t>
            </a:r>
            <a:r>
              <a:rPr lang="en-US" sz="1400" dirty="0" smtClean="0">
                <a:solidFill>
                  <a:schemeClr val="tx1">
                    <a:lumMod val="75000"/>
                    <a:lumOff val="25000"/>
                  </a:schemeClr>
                </a:solidFill>
              </a:rPr>
              <a:t>%</a:t>
            </a:r>
            <a:r>
              <a:rPr lang="el-GR" sz="1400" dirty="0" smtClean="0">
                <a:solidFill>
                  <a:schemeClr val="tx1">
                    <a:lumMod val="75000"/>
                    <a:lumOff val="25000"/>
                  </a:schemeClr>
                </a:solidFill>
              </a:rPr>
              <a:t> του πληθυσμού </a:t>
            </a:r>
            <a:r>
              <a:rPr lang="el-GR" sz="1400" dirty="0" smtClean="0">
                <a:solidFill>
                  <a:schemeClr val="tx1">
                    <a:lumMod val="75000"/>
                    <a:lumOff val="25000"/>
                  </a:schemeClr>
                </a:solidFill>
              </a:rPr>
              <a:t>φέρει κ</a:t>
            </a:r>
            <a:r>
              <a:rPr lang="el-GR" sz="1400" dirty="0" smtClean="0">
                <a:solidFill>
                  <a:schemeClr val="tx1">
                    <a:lumMod val="75000"/>
                    <a:lumOff val="25000"/>
                  </a:schemeClr>
                </a:solidFill>
              </a:rPr>
              <a:t>άρτα μεταμόσχευσης</a:t>
            </a:r>
            <a:r>
              <a:rPr lang="el-GR" sz="1400" dirty="0" smtClean="0">
                <a:solidFill>
                  <a:schemeClr val="tx1">
                    <a:lumMod val="75000"/>
                    <a:lumOff val="25000"/>
                  </a:schemeClr>
                </a:solidFill>
              </a:rPr>
              <a:t> </a:t>
            </a:r>
            <a:r>
              <a:rPr lang="en-US" sz="1400" i="1" dirty="0" err="1" smtClean="0">
                <a:solidFill>
                  <a:schemeClr val="tx1">
                    <a:lumMod val="75000"/>
                    <a:lumOff val="25000"/>
                  </a:schemeClr>
                </a:solidFill>
              </a:rPr>
              <a:t>passeport</a:t>
            </a:r>
            <a:r>
              <a:rPr lang="el-GR" sz="1400" i="1" dirty="0">
                <a:solidFill>
                  <a:schemeClr val="tx1">
                    <a:lumMod val="75000"/>
                    <a:lumOff val="25000"/>
                  </a:schemeClr>
                </a:solidFill>
              </a:rPr>
              <a:t> </a:t>
            </a:r>
            <a:r>
              <a:rPr lang="en-US" sz="1400" i="1" dirty="0" smtClean="0">
                <a:solidFill>
                  <a:schemeClr val="tx1">
                    <a:lumMod val="75000"/>
                    <a:lumOff val="25000"/>
                  </a:schemeClr>
                </a:solidFill>
              </a:rPr>
              <a:t>de vie</a:t>
            </a:r>
            <a:r>
              <a:rPr lang="en-US" sz="1400" dirty="0" smtClean="0">
                <a:solidFill>
                  <a:schemeClr val="tx1">
                    <a:lumMod val="75000"/>
                    <a:lumOff val="25000"/>
                  </a:schemeClr>
                </a:solidFill>
              </a:rPr>
              <a:t> </a:t>
            </a:r>
            <a:r>
              <a:rPr lang="el-GR" sz="1400" dirty="0" smtClean="0">
                <a:solidFill>
                  <a:schemeClr val="tx1">
                    <a:lumMod val="75000"/>
                    <a:lumOff val="25000"/>
                  </a:schemeClr>
                </a:solidFill>
              </a:rPr>
              <a:t>στο </a:t>
            </a:r>
            <a:r>
              <a:rPr lang="el-GR" sz="1400" dirty="0" smtClean="0">
                <a:solidFill>
                  <a:schemeClr val="tx1">
                    <a:lumMod val="75000"/>
                    <a:lumOff val="25000"/>
                  </a:schemeClr>
                </a:solidFill>
              </a:rPr>
              <a:t>Λουξεμβούργο - </a:t>
            </a:r>
            <a:r>
              <a:rPr lang="el-GR" sz="1400" dirty="0" smtClean="0">
                <a:solidFill>
                  <a:schemeClr val="tx1">
                    <a:lumMod val="75000"/>
                    <a:lumOff val="25000"/>
                  </a:schemeClr>
                </a:solidFill>
              </a:rPr>
              <a:t>βλ. όμως χώρες που ισχύει το σύστημα της «τεκμαιρόμενης συναίνεσης</a:t>
            </a:r>
            <a:r>
              <a:rPr lang="el-GR" sz="1400" dirty="0" smtClean="0">
                <a:solidFill>
                  <a:schemeClr val="tx1">
                    <a:lumMod val="75000"/>
                    <a:lumOff val="25000"/>
                  </a:schemeClr>
                </a:solidFill>
              </a:rPr>
              <a:t>», π.χ. </a:t>
            </a:r>
            <a:r>
              <a:rPr lang="el-GR" sz="1400" dirty="0" smtClean="0">
                <a:solidFill>
                  <a:schemeClr val="tx1">
                    <a:lumMod val="75000"/>
                    <a:lumOff val="25000"/>
                  </a:schemeClr>
                </a:solidFill>
              </a:rPr>
              <a:t>στην Αυστρία, το Βέλγιο, την Γαλλία, τη Σουηδία, το Ηνωμένο Βασίλειο, την Πορτογαλία κλπ..</a:t>
            </a:r>
          </a:p>
          <a:p>
            <a:pPr marL="1200150" lvl="2" indent="-285750">
              <a:buFont typeface="Wingdings" charset="2"/>
              <a:buChar char="ü"/>
            </a:pPr>
            <a:endParaRPr lang="el-GR" sz="1400" dirty="0" smtClean="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ή ενεργή επιλογή (</a:t>
            </a:r>
            <a:r>
              <a:rPr lang="en-US" sz="1400" i="1" dirty="0" smtClean="0">
                <a:solidFill>
                  <a:schemeClr val="tx1">
                    <a:lumMod val="75000"/>
                    <a:lumOff val="25000"/>
                  </a:schemeClr>
                </a:solidFill>
              </a:rPr>
              <a:t>active choice</a:t>
            </a:r>
            <a:r>
              <a:rPr lang="el-GR" sz="1400" dirty="0" smtClean="0">
                <a:solidFill>
                  <a:schemeClr val="tx1">
                    <a:lumMod val="75000"/>
                    <a:lumOff val="25000"/>
                  </a:schemeClr>
                </a:solidFill>
              </a:rPr>
              <a:t>), βλ. </a:t>
            </a:r>
            <a:r>
              <a:rPr lang="el-GR" sz="1400" dirty="0">
                <a:solidFill>
                  <a:schemeClr val="tx1">
                    <a:lumMod val="75000"/>
                    <a:lumOff val="25000"/>
                  </a:schemeClr>
                </a:solidFill>
              </a:rPr>
              <a:t>π</a:t>
            </a:r>
            <a:r>
              <a:rPr lang="el-GR" sz="1400" dirty="0" smtClean="0">
                <a:solidFill>
                  <a:schemeClr val="tx1">
                    <a:lumMod val="75000"/>
                    <a:lumOff val="25000"/>
                  </a:schemeClr>
                </a:solidFill>
              </a:rPr>
              <a:t>.χ. άρθρο 28 Οδηγίας </a:t>
            </a:r>
            <a:r>
              <a:rPr lang="el-GR" sz="1400" dirty="0">
                <a:solidFill>
                  <a:schemeClr val="tx1">
                    <a:lumMod val="75000"/>
                    <a:lumOff val="25000"/>
                  </a:schemeClr>
                </a:solidFill>
              </a:rPr>
              <a:t>2011/83</a:t>
            </a:r>
            <a:endParaRPr lang="en-US" sz="1400"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a:t>Αντιμετώπιση των </a:t>
            </a:r>
            <a:r>
              <a:rPr lang="el-GR" dirty="0" smtClean="0"/>
              <a:t>Γνωστικών </a:t>
            </a:r>
            <a:r>
              <a:rPr lang="el-GR" dirty="0" smtClean="0"/>
              <a:t>Π</a:t>
            </a:r>
            <a:r>
              <a:rPr lang="el-GR" dirty="0" smtClean="0"/>
              <a:t>ροκαταλήψεων – Παραδε</a:t>
            </a:r>
            <a:r>
              <a:rPr lang="el-GR" dirty="0" smtClean="0"/>
              <a:t>ίγματα</a:t>
            </a:r>
            <a:endParaRPr lang="de-DE" dirty="0"/>
          </a:p>
          <a:p>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2396366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Απλοποίηση: μείωση της περιπλοκότητας των νόμων </a:t>
            </a:r>
            <a:endParaRPr lang="en-US" dirty="0">
              <a:solidFill>
                <a:schemeClr val="tx1">
                  <a:lumMod val="75000"/>
                  <a:lumOff val="25000"/>
                </a:schemeClr>
              </a:solidFill>
            </a:endParaRPr>
          </a:p>
          <a:p>
            <a:endParaRPr lang="en-US" dirty="0">
              <a:solidFill>
                <a:schemeClr val="tx1">
                  <a:lumMod val="75000"/>
                  <a:lumOff val="25000"/>
                </a:schemeClr>
              </a:solidFill>
            </a:endParaRPr>
          </a:p>
          <a:p>
            <a:r>
              <a:rPr lang="el-GR" dirty="0" smtClean="0">
                <a:solidFill>
                  <a:schemeClr val="tx1">
                    <a:lumMod val="75000"/>
                    <a:lumOff val="25000"/>
                  </a:schemeClr>
                </a:solidFill>
              </a:rPr>
              <a:t>Χρήση κοινωνικών κανόνων: έμφαση στο τί κάνουν οι περισσότεροι άνθρωποι</a:t>
            </a:r>
            <a:endParaRPr lang="en-US" dirty="0" smtClean="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π.χ. αναφορά ενεργειακής κατανάλωσης των γειτόνων στου λογαριαμούς ηλεκτρικού ρεύματος </a:t>
            </a:r>
          </a:p>
          <a:p>
            <a:endParaRPr lang="el-GR" dirty="0">
              <a:solidFill>
                <a:schemeClr val="tx1">
                  <a:lumMod val="75000"/>
                  <a:lumOff val="25000"/>
                </a:schemeClr>
              </a:solidFill>
            </a:endParaRPr>
          </a:p>
          <a:p>
            <a:r>
              <a:rPr lang="el-GR" dirty="0" smtClean="0">
                <a:solidFill>
                  <a:schemeClr val="tx1">
                    <a:lumMod val="75000"/>
                    <a:lumOff val="25000"/>
                  </a:schemeClr>
                </a:solidFill>
              </a:rPr>
              <a:t>Ενίσχυση της άνεσης και προσβασιμότητας</a:t>
            </a:r>
            <a:r>
              <a:rPr lang="en-US" dirty="0" smtClean="0">
                <a:solidFill>
                  <a:schemeClr val="tx1">
                    <a:lumMod val="75000"/>
                    <a:lumOff val="25000"/>
                  </a:schemeClr>
                </a:solidFill>
              </a:rPr>
              <a:t>: </a:t>
            </a:r>
            <a:r>
              <a:rPr lang="el-GR" sz="1400" dirty="0" smtClean="0">
                <a:solidFill>
                  <a:schemeClr val="tx1">
                    <a:lumMod val="75000"/>
                    <a:lumOff val="25000"/>
                  </a:schemeClr>
                </a:solidFill>
              </a:rPr>
              <a:t>δημιουργία καλής «αρχιτεκτονικής επιλογών»</a:t>
            </a:r>
            <a:endParaRPr lang="en-US" sz="1400" dirty="0" smtClean="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π.χ. κάνοντας τα φαγητά σε καντίνες πιό προσβάσιμα και ορατά</a:t>
            </a:r>
          </a:p>
          <a:p>
            <a:endParaRPr lang="en-US" dirty="0">
              <a:solidFill>
                <a:schemeClr val="tx1">
                  <a:lumMod val="75000"/>
                  <a:lumOff val="25000"/>
                </a:schemeClr>
              </a:solidFill>
            </a:endParaRPr>
          </a:p>
          <a:p>
            <a:r>
              <a:rPr lang="el-GR" dirty="0" smtClean="0">
                <a:solidFill>
                  <a:schemeClr val="tx1">
                    <a:lumMod val="75000"/>
                    <a:lumOff val="25000"/>
                  </a:schemeClr>
                </a:solidFill>
              </a:rPr>
              <a:t>Διαφάνεια</a:t>
            </a:r>
            <a:r>
              <a:rPr lang="en-US" dirty="0" smtClean="0">
                <a:solidFill>
                  <a:schemeClr val="tx1">
                    <a:lumMod val="75000"/>
                    <a:lumOff val="25000"/>
                  </a:schemeClr>
                </a:solidFill>
              </a:rPr>
              <a:t>:</a:t>
            </a:r>
            <a:r>
              <a:rPr lang="el-GR" dirty="0" smtClean="0">
                <a:solidFill>
                  <a:schemeClr val="tx1">
                    <a:lumMod val="75000"/>
                    <a:lumOff val="25000"/>
                  </a:schemeClr>
                </a:solidFill>
              </a:rPr>
              <a:t> παροχή καλύτερων ή περισσότερων πληροφοριών ως μέσο για την απο-προκατάληψη</a:t>
            </a:r>
            <a:endParaRPr lang="en-US" dirty="0">
              <a:solidFill>
                <a:schemeClr val="tx1">
                  <a:lumMod val="75000"/>
                  <a:lumOff val="25000"/>
                </a:schemeClr>
              </a:solidFill>
            </a:endParaRPr>
          </a:p>
          <a:p>
            <a:endParaRPr lang="en-US" dirty="0">
              <a:solidFill>
                <a:schemeClr val="tx1">
                  <a:lumMod val="75000"/>
                  <a:lumOff val="25000"/>
                </a:schemeClr>
              </a:solidFill>
            </a:endParaRPr>
          </a:p>
          <a:p>
            <a:r>
              <a:rPr lang="el-GR" dirty="0" smtClean="0">
                <a:solidFill>
                  <a:schemeClr val="tx1">
                    <a:lumMod val="75000"/>
                    <a:lumOff val="25000"/>
                  </a:schemeClr>
                </a:solidFill>
              </a:rPr>
              <a:t>Προειδοποιήσεις</a:t>
            </a:r>
            <a:r>
              <a:rPr lang="en-US" dirty="0" smtClean="0">
                <a:solidFill>
                  <a:schemeClr val="tx1">
                    <a:lumMod val="75000"/>
                    <a:lumOff val="25000"/>
                  </a:schemeClr>
                </a:solidFill>
              </a:rPr>
              <a:t>:</a:t>
            </a:r>
            <a:r>
              <a:rPr lang="el-GR" dirty="0">
                <a:solidFill>
                  <a:schemeClr val="tx1">
                    <a:lumMod val="75000"/>
                    <a:lumOff val="25000"/>
                  </a:schemeClr>
                </a:solidFill>
              </a:rPr>
              <a:t> </a:t>
            </a:r>
            <a:r>
              <a:rPr lang="el-GR" dirty="0" smtClean="0">
                <a:solidFill>
                  <a:schemeClr val="tx1">
                    <a:lumMod val="75000"/>
                    <a:lumOff val="25000"/>
                  </a:schemeClr>
                </a:solidFill>
              </a:rPr>
              <a:t>με χρήση γραφημάτων, ή και θετικών μηνυμάτων</a:t>
            </a:r>
          </a:p>
          <a:p>
            <a:pPr marL="742950" lvl="1" indent="-285750">
              <a:buFont typeface="Wingdings" charset="2"/>
              <a:buChar char="Ø"/>
            </a:pPr>
            <a:r>
              <a:rPr lang="el-GR" sz="1400" dirty="0">
                <a:solidFill>
                  <a:schemeClr val="tx1">
                    <a:lumMod val="75000"/>
                    <a:lumOff val="25000"/>
                  </a:schemeClr>
                </a:solidFill>
              </a:rPr>
              <a:t>π</a:t>
            </a:r>
            <a:r>
              <a:rPr lang="el-GR" sz="1400" dirty="0" smtClean="0">
                <a:solidFill>
                  <a:schemeClr val="tx1">
                    <a:lumMod val="75000"/>
                    <a:lumOff val="25000"/>
                  </a:schemeClr>
                </a:solidFill>
              </a:rPr>
              <a:t>.χ. χρήση			σε περίπτωση κατανάλωσης ρεύματος κάτω από τον μέσο όρο	</a:t>
            </a:r>
          </a:p>
          <a:p>
            <a:endParaRPr lang="el-GR" dirty="0">
              <a:solidFill>
                <a:schemeClr val="tx1">
                  <a:lumMod val="75000"/>
                  <a:lumOff val="25000"/>
                </a:schemeClr>
              </a:solidFill>
            </a:endParaRPr>
          </a:p>
          <a:p>
            <a:endParaRPr lang="de-DE"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a:t>Αντιμετώπιση των </a:t>
            </a:r>
            <a:r>
              <a:rPr lang="el-GR" dirty="0" smtClean="0"/>
              <a:t>Γνωστικών </a:t>
            </a:r>
            <a:r>
              <a:rPr lang="el-GR" dirty="0" smtClean="0"/>
              <a:t>Π</a:t>
            </a:r>
            <a:r>
              <a:rPr lang="el-GR" dirty="0" smtClean="0"/>
              <a:t>ροκαταλήψεων – Παραδε</a:t>
            </a:r>
            <a:r>
              <a:rPr lang="el-GR" dirty="0" smtClean="0"/>
              <a:t>ίγματα</a:t>
            </a:r>
            <a:endParaRPr lang="de-DE" dirty="0"/>
          </a:p>
          <a:p>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2" name="Picture 1"/>
          <p:cNvPicPr>
            <a:picLocks noChangeAspect="1"/>
          </p:cNvPicPr>
          <p:nvPr/>
        </p:nvPicPr>
        <p:blipFill>
          <a:blip r:embed="rId2"/>
          <a:stretch>
            <a:fillRect/>
          </a:stretch>
        </p:blipFill>
        <p:spPr>
          <a:xfrm>
            <a:off x="2088542" y="4787736"/>
            <a:ext cx="948339" cy="948339"/>
          </a:xfrm>
          <a:prstGeom prst="rect">
            <a:avLst/>
          </a:prstGeom>
        </p:spPr>
      </p:pic>
    </p:spTree>
    <p:extLst>
      <p:ext uri="{BB962C8B-B14F-4D97-AF65-F5344CB8AC3E}">
        <p14:creationId xmlns:p14="http://schemas.microsoft.com/office/powerpoint/2010/main" val="2686836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a:solidFill>
                  <a:schemeClr val="tx1">
                    <a:lumMod val="75000"/>
                    <a:lumOff val="25000"/>
                  </a:schemeClr>
                </a:solidFill>
              </a:rPr>
              <a:t>Επιβολή «περιόδου σκέψης» (</a:t>
            </a:r>
            <a:r>
              <a:rPr lang="en-US" i="1" dirty="0">
                <a:solidFill>
                  <a:schemeClr val="tx1">
                    <a:lumMod val="75000"/>
                    <a:lumOff val="25000"/>
                  </a:schemeClr>
                </a:solidFill>
              </a:rPr>
              <a:t>cooling-off period</a:t>
            </a:r>
            <a:r>
              <a:rPr lang="el-GR" dirty="0">
                <a:solidFill>
                  <a:schemeClr val="tx1">
                    <a:lumMod val="75000"/>
                    <a:lumOff val="25000"/>
                  </a:schemeClr>
                </a:solidFill>
              </a:rPr>
              <a:t>) </a:t>
            </a:r>
          </a:p>
          <a:p>
            <a:pPr lvl="1">
              <a:buFont typeface="Wingdings" charset="2"/>
              <a:buChar char="Ø"/>
            </a:pPr>
            <a:r>
              <a:rPr lang="el-GR" sz="1400" dirty="0">
                <a:solidFill>
                  <a:schemeClr val="tx1">
                    <a:lumMod val="75000"/>
                    <a:lumOff val="25000"/>
                  </a:schemeClr>
                </a:solidFill>
              </a:rPr>
              <a:t> βλ. προθεσμία υπαναχώρησης στο πεδίο του δικαίου του </a:t>
            </a:r>
            <a:r>
              <a:rPr lang="el-GR" sz="1400" dirty="0" smtClean="0">
                <a:solidFill>
                  <a:schemeClr val="tx1">
                    <a:lumMod val="75000"/>
                    <a:lumOff val="25000"/>
                  </a:schemeClr>
                </a:solidFill>
              </a:rPr>
              <a:t>καταναλωτή</a:t>
            </a:r>
            <a:endParaRPr lang="el-GR" dirty="0" smtClean="0">
              <a:solidFill>
                <a:schemeClr val="tx1">
                  <a:lumMod val="75000"/>
                  <a:lumOff val="25000"/>
                </a:schemeClr>
              </a:solidFill>
            </a:endParaRPr>
          </a:p>
          <a:p>
            <a:endParaRPr lang="el-GR" dirty="0">
              <a:solidFill>
                <a:schemeClr val="tx1">
                  <a:lumMod val="75000"/>
                  <a:lumOff val="25000"/>
                </a:schemeClr>
              </a:solidFill>
            </a:endParaRPr>
          </a:p>
          <a:p>
            <a:r>
              <a:rPr lang="el-GR" dirty="0" smtClean="0">
                <a:solidFill>
                  <a:schemeClr val="tx1">
                    <a:lumMod val="75000"/>
                    <a:lumOff val="25000"/>
                  </a:schemeClr>
                </a:solidFill>
              </a:rPr>
              <a:t>Προσωποποιημένες παρεμβάσεις με βάση εμπειρικά δεδομένα, π.χ.</a:t>
            </a:r>
            <a:endParaRPr lang="en-US" dirty="0">
              <a:solidFill>
                <a:schemeClr val="tx1">
                  <a:lumMod val="75000"/>
                  <a:lumOff val="25000"/>
                </a:schemeClr>
              </a:solidFill>
            </a:endParaRPr>
          </a:p>
          <a:p>
            <a:pPr marL="742950" lvl="1" indent="-285750">
              <a:buFont typeface="Wingdings" panose="05000000000000000000" pitchFamily="2" charset="2"/>
              <a:buChar char="Ø"/>
            </a:pPr>
            <a:r>
              <a:rPr lang="el-GR" sz="1400" dirty="0">
                <a:solidFill>
                  <a:schemeClr val="tx1">
                    <a:lumMod val="75000"/>
                    <a:lumOff val="25000"/>
                  </a:schemeClr>
                </a:solidFill>
              </a:rPr>
              <a:t>σ</a:t>
            </a:r>
            <a:r>
              <a:rPr lang="el-GR" sz="1400" dirty="0" smtClean="0">
                <a:solidFill>
                  <a:schemeClr val="tx1">
                    <a:lumMod val="75000"/>
                    <a:lumOff val="25000"/>
                  </a:schemeClr>
                </a:solidFill>
              </a:rPr>
              <a:t>τρατηγικές προηγούμενης δέσμευσης με βάση τις οποίες οι άνθρωποι δεσμεύονται σε μια συγκεκριμένη κατεύθυνση</a:t>
            </a:r>
            <a:endParaRPr lang="en-US" sz="1400" dirty="0">
              <a:solidFill>
                <a:schemeClr val="tx1">
                  <a:lumMod val="75000"/>
                  <a:lumOff val="25000"/>
                </a:schemeClr>
              </a:solidFill>
            </a:endParaRPr>
          </a:p>
          <a:p>
            <a:pPr marL="742950" lvl="1" indent="-285750">
              <a:buFont typeface="Wingdings" panose="05000000000000000000" pitchFamily="2" charset="2"/>
              <a:buChar char="Ø"/>
            </a:pPr>
            <a:r>
              <a:rPr lang="el-GR" sz="1400" dirty="0">
                <a:solidFill>
                  <a:schemeClr val="tx1">
                    <a:lumMod val="75000"/>
                    <a:lumOff val="25000"/>
                  </a:schemeClr>
                </a:solidFill>
              </a:rPr>
              <a:t>υ</a:t>
            </a:r>
            <a:r>
              <a:rPr lang="el-GR" sz="1400" dirty="0" smtClean="0">
                <a:solidFill>
                  <a:schemeClr val="tx1">
                    <a:lumMod val="75000"/>
                    <a:lumOff val="25000"/>
                  </a:schemeClr>
                </a:solidFill>
              </a:rPr>
              <a:t>πενθυμίσεις</a:t>
            </a:r>
            <a:r>
              <a:rPr lang="en-US" sz="1400" dirty="0" smtClean="0">
                <a:solidFill>
                  <a:schemeClr val="tx1">
                    <a:lumMod val="75000"/>
                    <a:lumOff val="25000"/>
                  </a:schemeClr>
                </a:solidFill>
              </a:rPr>
              <a:t>: </a:t>
            </a:r>
            <a:r>
              <a:rPr lang="el-GR" sz="1400" dirty="0" smtClean="0">
                <a:solidFill>
                  <a:schemeClr val="tx1">
                    <a:lumMod val="75000"/>
                    <a:lumOff val="25000"/>
                  </a:schemeClr>
                </a:solidFill>
              </a:rPr>
              <a:t>μέσω </a:t>
            </a:r>
            <a:r>
              <a:rPr lang="en-US" sz="1400" dirty="0" smtClean="0">
                <a:solidFill>
                  <a:schemeClr val="tx1">
                    <a:lumMod val="75000"/>
                    <a:lumOff val="25000"/>
                  </a:schemeClr>
                </a:solidFill>
              </a:rPr>
              <a:t>e-mail</a:t>
            </a:r>
            <a:r>
              <a:rPr lang="el-GR" sz="1400" dirty="0" smtClean="0">
                <a:solidFill>
                  <a:schemeClr val="tx1">
                    <a:lumMod val="75000"/>
                    <a:lumOff val="25000"/>
                  </a:schemeClr>
                </a:solidFill>
              </a:rPr>
              <a:t>, ή γραπτού μηνύματος</a:t>
            </a:r>
            <a:r>
              <a:rPr lang="en-US" sz="1400" dirty="0" smtClean="0">
                <a:solidFill>
                  <a:schemeClr val="tx1">
                    <a:lumMod val="75000"/>
                    <a:lumOff val="25000"/>
                  </a:schemeClr>
                </a:solidFill>
              </a:rPr>
              <a:t>, </a:t>
            </a:r>
            <a:endParaRPr lang="el-GR" sz="1400" dirty="0" smtClean="0">
              <a:solidFill>
                <a:schemeClr val="tx1">
                  <a:lumMod val="75000"/>
                  <a:lumOff val="25000"/>
                </a:schemeClr>
              </a:solidFill>
            </a:endParaRPr>
          </a:p>
          <a:p>
            <a:pPr marL="1200150" lvl="2" indent="-285750">
              <a:buFont typeface="Wingdings" panose="05000000000000000000" pitchFamily="2" charset="2"/>
              <a:buChar char="ü"/>
            </a:pPr>
            <a:r>
              <a:rPr lang="el-GR" sz="1400" dirty="0" smtClean="0">
                <a:solidFill>
                  <a:schemeClr val="tx1">
                    <a:lumMod val="75000"/>
                    <a:lumOff val="25000"/>
                  </a:schemeClr>
                </a:solidFill>
              </a:rPr>
              <a:t>π.χ. αναφορικά με εκπρόθεσμους λογαριασμούς</a:t>
            </a:r>
            <a:endParaRPr lang="en-US" sz="1400" dirty="0">
              <a:solidFill>
                <a:schemeClr val="tx1">
                  <a:lumMod val="75000"/>
                  <a:lumOff val="25000"/>
                </a:schemeClr>
              </a:solidFill>
            </a:endParaRPr>
          </a:p>
          <a:p>
            <a:pPr marL="742950" lvl="1" indent="-285750">
              <a:buFont typeface="Wingdings" panose="05000000000000000000" pitchFamily="2" charset="2"/>
              <a:buChar char="Ø"/>
            </a:pPr>
            <a:r>
              <a:rPr lang="el-GR" sz="1400" dirty="0">
                <a:solidFill>
                  <a:schemeClr val="tx1">
                    <a:lumMod val="75000"/>
                    <a:lumOff val="25000"/>
                  </a:schemeClr>
                </a:solidFill>
              </a:rPr>
              <a:t>ε</a:t>
            </a:r>
            <a:r>
              <a:rPr lang="el-GR" sz="1400" dirty="0" smtClean="0">
                <a:solidFill>
                  <a:schemeClr val="tx1">
                    <a:lumMod val="75000"/>
                    <a:lumOff val="25000"/>
                  </a:schemeClr>
                </a:solidFill>
              </a:rPr>
              <a:t>κμαίευση προθέσεων εφαρμογής, </a:t>
            </a:r>
          </a:p>
          <a:p>
            <a:pPr marL="1200150" lvl="2" indent="-285750">
              <a:buFont typeface="Wingdings" panose="05000000000000000000" pitchFamily="2" charset="2"/>
              <a:buChar char="ü"/>
            </a:pPr>
            <a:r>
              <a:rPr lang="el-GR" sz="1400" dirty="0" smtClean="0">
                <a:solidFill>
                  <a:schemeClr val="tx1">
                    <a:lumMod val="75000"/>
                    <a:lumOff val="25000"/>
                  </a:schemeClr>
                </a:solidFill>
              </a:rPr>
              <a:t>π.χ., μια απλή ερώτηση σχετικά με την μελλοντική συμπεριφορά, ή υπογραμμίζοντας </a:t>
            </a:r>
            <a:r>
              <a:rPr lang="el-GR" sz="1400" dirty="0" smtClean="0">
                <a:solidFill>
                  <a:schemeClr val="tx1">
                    <a:lumMod val="75000"/>
                    <a:lumOff val="25000"/>
                  </a:schemeClr>
                </a:solidFill>
              </a:rPr>
              <a:t>την συγκεκριμ</a:t>
            </a:r>
            <a:r>
              <a:rPr lang="el-GR" sz="1400" dirty="0" smtClean="0">
                <a:solidFill>
                  <a:schemeClr val="tx1">
                    <a:lumMod val="75000"/>
                    <a:lumOff val="25000"/>
                  </a:schemeClr>
                </a:solidFill>
              </a:rPr>
              <a:t>ένη</a:t>
            </a:r>
            <a:r>
              <a:rPr lang="el-GR" sz="1400" dirty="0" smtClean="0">
                <a:solidFill>
                  <a:schemeClr val="tx1">
                    <a:lumMod val="75000"/>
                    <a:lumOff val="25000"/>
                  </a:schemeClr>
                </a:solidFill>
              </a:rPr>
              <a:t> </a:t>
            </a:r>
            <a:r>
              <a:rPr lang="el-GR" sz="1400" dirty="0" smtClean="0">
                <a:solidFill>
                  <a:schemeClr val="tx1">
                    <a:lumMod val="75000"/>
                    <a:lumOff val="25000"/>
                  </a:schemeClr>
                </a:solidFill>
              </a:rPr>
              <a:t>ταυτότητα των ανθρώπων</a:t>
            </a:r>
            <a:r>
              <a:rPr lang="en-US" sz="1400" dirty="0" smtClean="0">
                <a:solidFill>
                  <a:schemeClr val="tx1">
                    <a:lumMod val="75000"/>
                    <a:lumOff val="25000"/>
                  </a:schemeClr>
                </a:solidFill>
              </a:rPr>
              <a:t> </a:t>
            </a:r>
          </a:p>
          <a:p>
            <a:pPr marL="742950" lvl="1" indent="-285750">
              <a:buFont typeface="Wingdings" panose="05000000000000000000" pitchFamily="2" charset="2"/>
              <a:buChar char="Ø"/>
            </a:pPr>
            <a:r>
              <a:rPr lang="el-GR" sz="1400" dirty="0">
                <a:solidFill>
                  <a:schemeClr val="tx1">
                    <a:lumMod val="75000"/>
                    <a:lumOff val="25000"/>
                  </a:schemeClr>
                </a:solidFill>
              </a:rPr>
              <a:t>ε</a:t>
            </a:r>
            <a:r>
              <a:rPr lang="el-GR" sz="1400" dirty="0" smtClean="0">
                <a:solidFill>
                  <a:schemeClr val="tx1">
                    <a:lumMod val="75000"/>
                    <a:lumOff val="25000"/>
                  </a:schemeClr>
                </a:solidFill>
              </a:rPr>
              <a:t>νημέρωση των ατόμων για την φύση και τις συνέπειες περασμένων πράξεών τους</a:t>
            </a:r>
            <a:endParaRPr lang="en-US" sz="1400" dirty="0">
              <a:solidFill>
                <a:schemeClr val="tx1">
                  <a:lumMod val="75000"/>
                  <a:lumOff val="25000"/>
                </a:schemeClr>
              </a:solidFill>
            </a:endParaRPr>
          </a:p>
          <a:p>
            <a:endParaRPr lang="en-US" dirty="0" smtClean="0">
              <a:solidFill>
                <a:schemeClr val="tx1">
                  <a:lumMod val="75000"/>
                  <a:lumOff val="25000"/>
                </a:schemeClr>
              </a:solidFill>
            </a:endParaRPr>
          </a:p>
          <a:p>
            <a:endParaRPr lang="de-DE"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a:t>Αντιμετώπιση των </a:t>
            </a:r>
            <a:r>
              <a:rPr lang="el-GR" dirty="0" smtClean="0"/>
              <a:t>Γνωστικών </a:t>
            </a:r>
            <a:r>
              <a:rPr lang="el-GR" dirty="0" smtClean="0"/>
              <a:t>Π</a:t>
            </a:r>
            <a:r>
              <a:rPr lang="el-GR" dirty="0" smtClean="0"/>
              <a:t>ροκαταλήψεων – Παραδε</a:t>
            </a:r>
            <a:r>
              <a:rPr lang="el-GR" dirty="0" smtClean="0"/>
              <a:t>ίγματα </a:t>
            </a:r>
            <a:endParaRPr lang="de-DE" dirty="0"/>
          </a:p>
          <a:p>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2647099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Θα πρέπει όμως να αποκλείονται άλλου είδους παρεμβάσεις σε περίπτωση ταυτοποίησης μιας γνωστικής προκατάληψης</a:t>
            </a:r>
            <a:r>
              <a:rPr lang="el-GR" dirty="0" smtClean="0">
                <a:solidFill>
                  <a:schemeClr val="tx1">
                    <a:lumMod val="75000"/>
                    <a:lumOff val="25000"/>
                  </a:schemeClr>
                </a:solidFill>
              </a:rPr>
              <a:t>? (</a:t>
            </a:r>
            <a:r>
              <a:rPr lang="en-US" dirty="0" err="1" smtClean="0">
                <a:solidFill>
                  <a:schemeClr val="tx1">
                    <a:lumMod val="75000"/>
                    <a:lumOff val="25000"/>
                  </a:schemeClr>
                </a:solidFill>
              </a:rPr>
              <a:t>Bubb</a:t>
            </a:r>
            <a:r>
              <a:rPr lang="en-US" dirty="0" smtClean="0">
                <a:solidFill>
                  <a:schemeClr val="tx1">
                    <a:lumMod val="75000"/>
                    <a:lumOff val="25000"/>
                  </a:schemeClr>
                </a:solidFill>
              </a:rPr>
              <a:t> &amp; </a:t>
            </a:r>
            <a:r>
              <a:rPr lang="en-US" dirty="0" err="1" smtClean="0">
                <a:solidFill>
                  <a:schemeClr val="tx1">
                    <a:lumMod val="75000"/>
                    <a:lumOff val="25000"/>
                  </a:schemeClr>
                </a:solidFill>
              </a:rPr>
              <a:t>Pildes</a:t>
            </a:r>
            <a:r>
              <a:rPr lang="en-US" dirty="0" smtClean="0">
                <a:solidFill>
                  <a:schemeClr val="tx1">
                    <a:lumMod val="75000"/>
                    <a:lumOff val="25000"/>
                  </a:schemeClr>
                </a:solidFill>
              </a:rPr>
              <a:t> 2014</a:t>
            </a:r>
            <a:r>
              <a:rPr lang="el-GR" dirty="0" smtClean="0">
                <a:solidFill>
                  <a:schemeClr val="tx1">
                    <a:lumMod val="75000"/>
                    <a:lumOff val="25000"/>
                  </a:schemeClr>
                </a:solidFill>
              </a:rPr>
              <a:t>)</a:t>
            </a:r>
            <a:endParaRPr lang="el-GR" dirty="0" smtClean="0">
              <a:solidFill>
                <a:schemeClr val="tx1">
                  <a:lumMod val="75000"/>
                  <a:lumOff val="25000"/>
                </a:schemeClr>
              </a:solidFill>
            </a:endParaRPr>
          </a:p>
          <a:p>
            <a:endParaRPr lang="el-GR" dirty="0">
              <a:solidFill>
                <a:schemeClr val="tx1">
                  <a:lumMod val="75000"/>
                  <a:lumOff val="25000"/>
                </a:schemeClr>
              </a:solidFill>
            </a:endParaRPr>
          </a:p>
          <a:p>
            <a:r>
              <a:rPr lang="el-GR" dirty="0" smtClean="0">
                <a:solidFill>
                  <a:schemeClr val="tx1">
                    <a:lumMod val="75000"/>
                    <a:lumOff val="25000"/>
                  </a:schemeClr>
                </a:solidFill>
              </a:rPr>
              <a:t>Η </a:t>
            </a:r>
            <a:r>
              <a:rPr lang="el-GR" dirty="0">
                <a:solidFill>
                  <a:schemeClr val="tx1">
                    <a:lumMod val="75000"/>
                    <a:lumOff val="25000"/>
                  </a:schemeClr>
                </a:solidFill>
              </a:rPr>
              <a:t>διαφορά της ώθησης από άλλες μορφές απο-προκατάληψης είναι είναι η εμμονή στην ελευθερία </a:t>
            </a:r>
            <a:r>
              <a:rPr lang="el-GR" dirty="0" smtClean="0">
                <a:solidFill>
                  <a:schemeClr val="tx1">
                    <a:lumMod val="75000"/>
                    <a:lumOff val="25000"/>
                  </a:schemeClr>
                </a:solidFill>
              </a:rPr>
              <a:t>επιλογής</a:t>
            </a:r>
            <a:endParaRPr lang="en-US" dirty="0" smtClean="0">
              <a:solidFill>
                <a:schemeClr val="tx1">
                  <a:lumMod val="75000"/>
                  <a:lumOff val="25000"/>
                </a:schemeClr>
              </a:solidFill>
            </a:endParaRPr>
          </a:p>
          <a:p>
            <a:pPr marL="742950" lvl="1" indent="-285750">
              <a:buFont typeface="Wingdings" charset="2"/>
              <a:buChar char="Ø"/>
            </a:pPr>
            <a:r>
              <a:rPr lang="el-GR" sz="1400" dirty="0">
                <a:solidFill>
                  <a:schemeClr val="tx1">
                    <a:lumMod val="75000"/>
                    <a:lumOff val="25000"/>
                  </a:schemeClr>
                </a:solidFill>
              </a:rPr>
              <a:t>δ</a:t>
            </a:r>
            <a:r>
              <a:rPr lang="el-GR" sz="1400" dirty="0" smtClean="0">
                <a:solidFill>
                  <a:schemeClr val="tx1">
                    <a:lumMod val="75000"/>
                    <a:lumOff val="25000"/>
                  </a:schemeClr>
                </a:solidFill>
              </a:rPr>
              <a:t>ιαφορ</a:t>
            </a:r>
            <a:r>
              <a:rPr lang="el-GR" sz="1400" dirty="0" smtClean="0">
                <a:solidFill>
                  <a:schemeClr val="tx1">
                    <a:lumMod val="75000"/>
                    <a:lumOff val="25000"/>
                  </a:schemeClr>
                </a:solidFill>
              </a:rPr>
              <a:t>ά και από παραδοσιακό Δίκαιο &amp; Οικονομία</a:t>
            </a:r>
            <a:endParaRPr lang="en-US" sz="1400" dirty="0">
              <a:solidFill>
                <a:schemeClr val="tx1">
                  <a:lumMod val="75000"/>
                  <a:lumOff val="25000"/>
                </a:schemeClr>
              </a:solidFill>
            </a:endParaRPr>
          </a:p>
          <a:p>
            <a:endParaRPr lang="de-DE"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a:t>Αντιμετώπιση των </a:t>
            </a:r>
            <a:r>
              <a:rPr lang="el-GR" dirty="0" smtClean="0"/>
              <a:t>Γνωστικών </a:t>
            </a:r>
            <a:r>
              <a:rPr lang="el-GR" dirty="0"/>
              <a:t>Π</a:t>
            </a:r>
            <a:r>
              <a:rPr lang="el-GR" dirty="0" smtClean="0"/>
              <a:t>ροκαταλήψεων</a:t>
            </a:r>
            <a:endParaRPr lang="de-DE" dirty="0"/>
          </a:p>
          <a:p>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4251445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Επίδραση της ώθησης: </a:t>
            </a:r>
            <a:r>
              <a:rPr lang="el-GR" dirty="0">
                <a:solidFill>
                  <a:schemeClr val="tx1">
                    <a:lumMod val="75000"/>
                    <a:lumOff val="25000"/>
                  </a:schemeClr>
                </a:solidFill>
              </a:rPr>
              <a:t>ρυθμιστική παρέμβαση του Κράτους, με ταυτόχρονη διατήρηση της ελευθερίας επιλογής</a:t>
            </a:r>
            <a:endParaRPr lang="de-DE" dirty="0">
              <a:solidFill>
                <a:schemeClr val="tx1">
                  <a:lumMod val="75000"/>
                  <a:lumOff val="25000"/>
                </a:schemeClr>
              </a:solidFill>
            </a:endParaRPr>
          </a:p>
          <a:p>
            <a:endParaRPr lang="el-GR" dirty="0" smtClean="0">
              <a:solidFill>
                <a:schemeClr val="tx1">
                  <a:lumMod val="75000"/>
                  <a:lumOff val="25000"/>
                </a:schemeClr>
              </a:solidFill>
            </a:endParaRPr>
          </a:p>
          <a:p>
            <a:r>
              <a:rPr lang="el-GR" dirty="0" smtClean="0">
                <a:solidFill>
                  <a:schemeClr val="tx1">
                    <a:lumMod val="75000"/>
                    <a:lumOff val="25000"/>
                  </a:schemeClr>
                </a:solidFill>
              </a:rPr>
              <a:t>Πολιτική φιλοσοφία πίσω από την ιδέα της ώθησης:</a:t>
            </a:r>
          </a:p>
          <a:p>
            <a:pPr marL="742950" lvl="1" indent="-285750">
              <a:buFont typeface="Wingdings" panose="05000000000000000000" pitchFamily="2" charset="2"/>
              <a:buChar char="Ø"/>
            </a:pPr>
            <a:r>
              <a:rPr lang="el-GR" sz="1400" dirty="0" smtClean="0">
                <a:solidFill>
                  <a:schemeClr val="tx1">
                    <a:lumMod val="75000"/>
                    <a:lumOff val="25000"/>
                  </a:schemeClr>
                </a:solidFill>
              </a:rPr>
              <a:t>«Φιλελεύθερος Πατερναλισμός» (</a:t>
            </a:r>
            <a:r>
              <a:rPr lang="en-US" sz="1400" i="1" dirty="0">
                <a:solidFill>
                  <a:schemeClr val="tx1">
                    <a:lumMod val="75000"/>
                    <a:lumOff val="25000"/>
                  </a:schemeClr>
                </a:solidFill>
              </a:rPr>
              <a:t>l</a:t>
            </a:r>
            <a:r>
              <a:rPr lang="en-US" sz="1400" i="1" dirty="0" smtClean="0">
                <a:solidFill>
                  <a:schemeClr val="tx1">
                    <a:lumMod val="75000"/>
                    <a:lumOff val="25000"/>
                  </a:schemeClr>
                </a:solidFill>
              </a:rPr>
              <a:t>ibertarian paternalism</a:t>
            </a:r>
            <a:r>
              <a:rPr lang="en-US" sz="1400" dirty="0" smtClean="0">
                <a:solidFill>
                  <a:schemeClr val="tx1">
                    <a:lumMod val="75000"/>
                    <a:lumOff val="25000"/>
                  </a:schemeClr>
                </a:solidFill>
              </a:rPr>
              <a:t>) </a:t>
            </a:r>
            <a:r>
              <a:rPr lang="en-US" sz="1400" dirty="0">
                <a:solidFill>
                  <a:schemeClr val="tx1">
                    <a:lumMod val="75000"/>
                    <a:lumOff val="25000"/>
                  </a:schemeClr>
                </a:solidFill>
              </a:rPr>
              <a:t>(</a:t>
            </a:r>
            <a:r>
              <a:rPr lang="en-US" sz="1400" dirty="0" err="1" smtClean="0">
                <a:solidFill>
                  <a:schemeClr val="tx1">
                    <a:lumMod val="75000"/>
                    <a:lumOff val="25000"/>
                  </a:schemeClr>
                </a:solidFill>
              </a:rPr>
              <a:t>Thaler</a:t>
            </a:r>
            <a:r>
              <a:rPr lang="el-GR" sz="1400" dirty="0" smtClean="0">
                <a:solidFill>
                  <a:schemeClr val="tx1">
                    <a:lumMod val="75000"/>
                    <a:lumOff val="25000"/>
                  </a:schemeClr>
                </a:solidFill>
              </a:rPr>
              <a:t> </a:t>
            </a:r>
            <a:r>
              <a:rPr lang="en-US" sz="1400" dirty="0" smtClean="0">
                <a:solidFill>
                  <a:schemeClr val="tx1">
                    <a:lumMod val="75000"/>
                    <a:lumOff val="25000"/>
                  </a:schemeClr>
                </a:solidFill>
              </a:rPr>
              <a:t>&amp;</a:t>
            </a:r>
            <a:r>
              <a:rPr lang="el-GR" sz="1400" dirty="0" smtClean="0">
                <a:solidFill>
                  <a:schemeClr val="tx1">
                    <a:lumMod val="75000"/>
                    <a:lumOff val="25000"/>
                  </a:schemeClr>
                </a:solidFill>
              </a:rPr>
              <a:t> </a:t>
            </a:r>
            <a:r>
              <a:rPr lang="en-US" sz="1400" dirty="0" err="1" smtClean="0">
                <a:solidFill>
                  <a:schemeClr val="tx1">
                    <a:lumMod val="75000"/>
                    <a:lumOff val="25000"/>
                  </a:schemeClr>
                </a:solidFill>
              </a:rPr>
              <a:t>Sunstein</a:t>
            </a:r>
            <a:r>
              <a:rPr lang="en-US" sz="1400" dirty="0" smtClean="0">
                <a:solidFill>
                  <a:schemeClr val="tx1">
                    <a:lumMod val="75000"/>
                    <a:lumOff val="25000"/>
                  </a:schemeClr>
                </a:solidFill>
              </a:rPr>
              <a:t> </a:t>
            </a:r>
            <a:r>
              <a:rPr lang="en-US" sz="1400" dirty="0">
                <a:solidFill>
                  <a:schemeClr val="tx1">
                    <a:lumMod val="75000"/>
                    <a:lumOff val="25000"/>
                  </a:schemeClr>
                </a:solidFill>
              </a:rPr>
              <a:t>2003)</a:t>
            </a:r>
          </a:p>
          <a:p>
            <a:pPr marL="1200150" lvl="2" indent="-285750">
              <a:buFont typeface="Wingdings" charset="2"/>
              <a:buChar char="ü"/>
            </a:pPr>
            <a:r>
              <a:rPr lang="el-GR" sz="1400" dirty="0" smtClean="0">
                <a:solidFill>
                  <a:schemeClr val="tx1">
                    <a:lumMod val="75000"/>
                    <a:lumOff val="25000"/>
                  </a:schemeClr>
                </a:solidFill>
              </a:rPr>
              <a:t>θεωρία </a:t>
            </a:r>
            <a:r>
              <a:rPr lang="el-GR" sz="1400" dirty="0" smtClean="0">
                <a:solidFill>
                  <a:schemeClr val="tx1">
                    <a:lumMod val="75000"/>
                    <a:lumOff val="25000"/>
                  </a:schemeClr>
                </a:solidFill>
              </a:rPr>
              <a:t>η οποία έχει ως στόχο να </a:t>
            </a:r>
            <a:r>
              <a:rPr lang="el-GR" sz="1400" dirty="0" smtClean="0">
                <a:solidFill>
                  <a:schemeClr val="tx1">
                    <a:lumMod val="75000"/>
                    <a:lumOff val="25000"/>
                  </a:schemeClr>
                </a:solidFill>
              </a:rPr>
              <a:t>διατηρε</a:t>
            </a:r>
            <a:r>
              <a:rPr lang="el-GR" sz="1400" dirty="0" smtClean="0">
                <a:solidFill>
                  <a:schemeClr val="tx1">
                    <a:lumMod val="75000"/>
                    <a:lumOff val="25000"/>
                  </a:schemeClr>
                </a:solidFill>
              </a:rPr>
              <a:t>ίται</a:t>
            </a:r>
            <a:r>
              <a:rPr lang="el-GR" sz="1400" dirty="0" smtClean="0">
                <a:solidFill>
                  <a:schemeClr val="tx1">
                    <a:lumMod val="75000"/>
                    <a:lumOff val="25000"/>
                  </a:schemeClr>
                </a:solidFill>
              </a:rPr>
              <a:t> η </a:t>
            </a:r>
            <a:r>
              <a:rPr lang="el-GR" sz="1400" dirty="0" smtClean="0">
                <a:solidFill>
                  <a:schemeClr val="tx1">
                    <a:lumMod val="75000"/>
                    <a:lumOff val="25000"/>
                  </a:schemeClr>
                </a:solidFill>
              </a:rPr>
              <a:t>ελευθερία επιλογής, </a:t>
            </a:r>
            <a:r>
              <a:rPr lang="el-GR" sz="1400" dirty="0" smtClean="0">
                <a:solidFill>
                  <a:schemeClr val="tx1">
                    <a:lumMod val="75000"/>
                    <a:lumOff val="25000"/>
                  </a:schemeClr>
                </a:solidFill>
              </a:rPr>
              <a:t>αλλά να δίνεται ταυτ</a:t>
            </a:r>
            <a:r>
              <a:rPr lang="el-GR" sz="1400" dirty="0" smtClean="0">
                <a:solidFill>
                  <a:schemeClr val="tx1">
                    <a:lumMod val="75000"/>
                    <a:lumOff val="25000"/>
                  </a:schemeClr>
                </a:solidFill>
              </a:rPr>
              <a:t>όχρονα</a:t>
            </a:r>
            <a:r>
              <a:rPr lang="el-GR" sz="1400" dirty="0" smtClean="0">
                <a:solidFill>
                  <a:schemeClr val="tx1">
                    <a:lumMod val="75000"/>
                    <a:lumOff val="25000"/>
                  </a:schemeClr>
                </a:solidFill>
              </a:rPr>
              <a:t> η </a:t>
            </a:r>
            <a:r>
              <a:rPr lang="el-GR" sz="1400" dirty="0" smtClean="0">
                <a:solidFill>
                  <a:schemeClr val="tx1">
                    <a:lumMod val="75000"/>
                    <a:lumOff val="25000"/>
                  </a:schemeClr>
                </a:solidFill>
              </a:rPr>
              <a:t>δυνατότητα σε ιδιωτικά και δημόσια όργανα να καθοδηγούν τους ανθρώπους σε κατευθύνσεις που προάγουν την ευημερία </a:t>
            </a:r>
            <a:r>
              <a:rPr lang="el-GR" sz="1400" i="1" dirty="0" smtClean="0">
                <a:solidFill>
                  <a:schemeClr val="tx1">
                    <a:lumMod val="75000"/>
                    <a:lumOff val="25000"/>
                  </a:schemeClr>
                </a:solidFill>
              </a:rPr>
              <a:t>τους</a:t>
            </a:r>
          </a:p>
          <a:p>
            <a:pPr marL="1200150" lvl="2" indent="-285750">
              <a:buFont typeface="Wingdings" panose="05000000000000000000" pitchFamily="2" charset="2"/>
              <a:buChar char="ü"/>
            </a:pPr>
            <a:r>
              <a:rPr lang="el-GR" sz="1400" dirty="0" smtClean="0">
                <a:solidFill>
                  <a:schemeClr val="tx1">
                    <a:lumMod val="75000"/>
                    <a:lumOff val="25000"/>
                  </a:schemeClr>
                </a:solidFill>
              </a:rPr>
              <a:t>π.χ., για περισσότερες οικονομίες και καλύτερη υγεία </a:t>
            </a:r>
            <a:endParaRPr lang="en-US" sz="1400" dirty="0">
              <a:solidFill>
                <a:schemeClr val="tx1">
                  <a:lumMod val="75000"/>
                  <a:lumOff val="25000"/>
                </a:schemeClr>
              </a:solidFill>
            </a:endParaRPr>
          </a:p>
          <a:p>
            <a:endParaRPr lang="en-US" dirty="0">
              <a:solidFill>
                <a:schemeClr val="tx1">
                  <a:lumMod val="75000"/>
                  <a:lumOff val="25000"/>
                </a:schemeClr>
              </a:solidFill>
            </a:endParaRPr>
          </a:p>
          <a:p>
            <a:endParaRPr lang="el-GR"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Κατεύθυνση της </a:t>
            </a:r>
            <a:r>
              <a:rPr lang="el-GR" dirty="0" smtClean="0"/>
              <a:t>Ρυθμιστικής </a:t>
            </a:r>
            <a:r>
              <a:rPr lang="el-GR" dirty="0"/>
              <a:t>Α</a:t>
            </a:r>
            <a:r>
              <a:rPr lang="el-GR" dirty="0" smtClean="0"/>
              <a:t>πάντησης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153812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Συμπεριφορικ</a:t>
            </a:r>
            <a:r>
              <a:rPr lang="el-GR" dirty="0" smtClean="0">
                <a:solidFill>
                  <a:schemeClr val="tx1">
                    <a:lumMod val="75000"/>
                    <a:lumOff val="25000"/>
                  </a:schemeClr>
                </a:solidFill>
              </a:rPr>
              <a:t>ές Δημόσιες Πολιτικές στο Πεδίο της Ενέργειας</a:t>
            </a:r>
          </a:p>
          <a:p>
            <a:endParaRPr lang="el-GR" dirty="0">
              <a:solidFill>
                <a:schemeClr val="tx1">
                  <a:lumMod val="75000"/>
                  <a:lumOff val="25000"/>
                </a:schemeClr>
              </a:solidFill>
            </a:endParaRPr>
          </a:p>
          <a:p>
            <a:r>
              <a:rPr lang="el-GR" dirty="0" smtClean="0">
                <a:solidFill>
                  <a:schemeClr val="tx1">
                    <a:lumMod val="75000"/>
                    <a:lumOff val="25000"/>
                  </a:schemeClr>
                </a:solidFill>
              </a:rPr>
              <a:t>Μοντέλα Μονάδων Ώθησης</a:t>
            </a:r>
          </a:p>
          <a:p>
            <a:endParaRPr lang="el-GR" dirty="0">
              <a:solidFill>
                <a:schemeClr val="tx1">
                  <a:lumMod val="75000"/>
                  <a:lumOff val="25000"/>
                </a:schemeClr>
              </a:solidFill>
            </a:endParaRPr>
          </a:p>
          <a:p>
            <a:r>
              <a:rPr lang="el-GR" dirty="0" smtClean="0">
                <a:solidFill>
                  <a:schemeClr val="tx1">
                    <a:lumMod val="75000"/>
                    <a:lumOff val="25000"/>
                  </a:schemeClr>
                </a:solidFill>
              </a:rPr>
              <a:t>Ένα Γενικό Εργαλείο του Διοικητικού Δικαίου</a:t>
            </a:r>
            <a:endParaRPr lang="de-DE"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Συμπεριφορικές Δημόσιες Πολιτικές και Εφαρμογή τους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1749176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Ορισμός: η θέσπικη δημόσιων πολιτικών στη βάση της επίδρασης των συμπεριφορικών οικονομικών και της γνωστικής ψυχολογίας</a:t>
            </a:r>
          </a:p>
          <a:p>
            <a:endParaRPr lang="el-GR" dirty="0">
              <a:solidFill>
                <a:schemeClr val="tx1">
                  <a:lumMod val="75000"/>
                  <a:lumOff val="25000"/>
                </a:schemeClr>
              </a:solidFill>
            </a:endParaRPr>
          </a:p>
          <a:p>
            <a:r>
              <a:rPr lang="el-GR" dirty="0" smtClean="0">
                <a:solidFill>
                  <a:schemeClr val="tx1">
                    <a:lumMod val="75000"/>
                    <a:lumOff val="25000"/>
                  </a:schemeClr>
                </a:solidFill>
              </a:rPr>
              <a:t>3 βασικές επιρροές  </a:t>
            </a:r>
            <a:r>
              <a:rPr lang="en-US" dirty="0" smtClean="0">
                <a:solidFill>
                  <a:schemeClr val="tx1">
                    <a:lumMod val="75000"/>
                    <a:lumOff val="25000"/>
                  </a:schemeClr>
                </a:solidFill>
              </a:rPr>
              <a:t>(</a:t>
            </a:r>
            <a:r>
              <a:rPr lang="el-GR" dirty="0" smtClean="0">
                <a:solidFill>
                  <a:schemeClr val="tx1">
                    <a:lumMod val="75000"/>
                    <a:lumOff val="25000"/>
                  </a:schemeClr>
                </a:solidFill>
              </a:rPr>
              <a:t>βλ.</a:t>
            </a:r>
            <a:r>
              <a:rPr lang="en-US" dirty="0" smtClean="0">
                <a:solidFill>
                  <a:schemeClr val="tx1">
                    <a:lumMod val="75000"/>
                    <a:lumOff val="25000"/>
                  </a:schemeClr>
                </a:solidFill>
              </a:rPr>
              <a:t> </a:t>
            </a:r>
            <a:r>
              <a:rPr lang="en-US" dirty="0">
                <a:solidFill>
                  <a:schemeClr val="tx1">
                    <a:lumMod val="75000"/>
                    <a:lumOff val="25000"/>
                  </a:schemeClr>
                </a:solidFill>
              </a:rPr>
              <a:t>Lunn 2014</a:t>
            </a:r>
            <a:r>
              <a:rPr lang="en-US" dirty="0" smtClean="0">
                <a:solidFill>
                  <a:schemeClr val="tx1">
                    <a:lumMod val="75000"/>
                    <a:lumOff val="25000"/>
                  </a:schemeClr>
                </a:solidFill>
              </a:rPr>
              <a:t>)</a:t>
            </a:r>
            <a:endParaRPr lang="el-GR" dirty="0" smtClean="0">
              <a:solidFill>
                <a:schemeClr val="tx1">
                  <a:lumMod val="75000"/>
                  <a:lumOff val="25000"/>
                </a:schemeClr>
              </a:solidFill>
            </a:endParaRPr>
          </a:p>
          <a:p>
            <a:pPr marL="800100" lvl="1" indent="-342900">
              <a:buFont typeface="Wingdings" panose="05000000000000000000" pitchFamily="2" charset="2"/>
              <a:buChar char="Ø"/>
            </a:pPr>
            <a:r>
              <a:rPr lang="el-GR" sz="1400" dirty="0" smtClean="0">
                <a:solidFill>
                  <a:schemeClr val="tx1">
                    <a:lumMod val="75000"/>
                    <a:lumOff val="25000"/>
                  </a:schemeClr>
                </a:solidFill>
              </a:rPr>
              <a:t>οι επιλογές των ανθρώπων επηρεάζονται από </a:t>
            </a:r>
            <a:r>
              <a:rPr lang="el-GR" sz="1400" dirty="0" smtClean="0">
                <a:solidFill>
                  <a:schemeClr val="tx1">
                    <a:lumMod val="75000"/>
                    <a:lumOff val="25000"/>
                  </a:schemeClr>
                </a:solidFill>
              </a:rPr>
              <a:t>την απ</a:t>
            </a:r>
            <a:r>
              <a:rPr lang="el-GR" sz="1400" dirty="0" smtClean="0">
                <a:solidFill>
                  <a:schemeClr val="tx1">
                    <a:lumMod val="75000"/>
                    <a:lumOff val="25000"/>
                  </a:schemeClr>
                </a:solidFill>
              </a:rPr>
              <a:t>λότητα</a:t>
            </a:r>
            <a:r>
              <a:rPr lang="el-GR" sz="1400" dirty="0" smtClean="0">
                <a:solidFill>
                  <a:schemeClr val="tx1">
                    <a:lumMod val="75000"/>
                    <a:lumOff val="25000"/>
                  </a:schemeClr>
                </a:solidFill>
              </a:rPr>
              <a:t> της πληροφορίας </a:t>
            </a:r>
            <a:r>
              <a:rPr lang="el-GR" sz="1400" dirty="0" smtClean="0">
                <a:solidFill>
                  <a:schemeClr val="tx1">
                    <a:lumMod val="75000"/>
                    <a:lumOff val="25000"/>
                  </a:schemeClr>
                </a:solidFill>
              </a:rPr>
              <a:t>και από το εύρος των παρεχόμενων επιλογών</a:t>
            </a:r>
          </a:p>
          <a:p>
            <a:pPr marL="800100" lvl="1" indent="-342900">
              <a:buFont typeface="Wingdings" panose="05000000000000000000" pitchFamily="2" charset="2"/>
              <a:buChar char="Ø"/>
            </a:pPr>
            <a:r>
              <a:rPr lang="el-GR" sz="1400" dirty="0">
                <a:solidFill>
                  <a:schemeClr val="tx1">
                    <a:lumMod val="75000"/>
                    <a:lumOff val="25000"/>
                  </a:schemeClr>
                </a:solidFill>
              </a:rPr>
              <a:t>ο</a:t>
            </a:r>
            <a:r>
              <a:rPr lang="el-GR" sz="1400" dirty="0" smtClean="0">
                <a:solidFill>
                  <a:schemeClr val="tx1">
                    <a:lumMod val="75000"/>
                    <a:lumOff val="25000"/>
                  </a:schemeClr>
                </a:solidFill>
              </a:rPr>
              <a:t>ι άνθρωποι έχουν την γενική τάση τα </a:t>
            </a:r>
            <a:r>
              <a:rPr lang="el-GR" sz="1400" dirty="0" smtClean="0">
                <a:solidFill>
                  <a:schemeClr val="tx1">
                    <a:lumMod val="75000"/>
                    <a:lumOff val="25000"/>
                  </a:schemeClr>
                </a:solidFill>
              </a:rPr>
              <a:t>έλκονται</a:t>
            </a:r>
            <a:r>
              <a:rPr lang="el-GR" sz="1400" dirty="0" smtClean="0">
                <a:solidFill>
                  <a:schemeClr val="tx1">
                    <a:lumMod val="75000"/>
                    <a:lumOff val="25000"/>
                  </a:schemeClr>
                </a:solidFill>
              </a:rPr>
              <a:t> </a:t>
            </a:r>
            <a:r>
              <a:rPr lang="el-GR" sz="1400" dirty="0" smtClean="0">
                <a:solidFill>
                  <a:schemeClr val="tx1">
                    <a:lumMod val="75000"/>
                    <a:lumOff val="25000"/>
                  </a:schemeClr>
                </a:solidFill>
              </a:rPr>
              <a:t>από τις πιό βολικές επιλογές, </a:t>
            </a:r>
            <a:r>
              <a:rPr lang="el-GR" sz="1400" dirty="0" smtClean="0">
                <a:solidFill>
                  <a:schemeClr val="tx1">
                    <a:lumMod val="75000"/>
                    <a:lumOff val="25000"/>
                  </a:schemeClr>
                </a:solidFill>
              </a:rPr>
              <a:t>κυρίως τους </a:t>
            </a:r>
            <a:r>
              <a:rPr lang="el-GR" sz="1400" dirty="0" smtClean="0">
                <a:solidFill>
                  <a:schemeClr val="tx1">
                    <a:lumMod val="75000"/>
                    <a:lumOff val="25000"/>
                  </a:schemeClr>
                </a:solidFill>
              </a:rPr>
              <a:t>προεπιλεγμένους κανόνες</a:t>
            </a:r>
          </a:p>
          <a:p>
            <a:pPr marL="800100" lvl="1" indent="-342900">
              <a:buFont typeface="Wingdings" panose="05000000000000000000" pitchFamily="2" charset="2"/>
              <a:buChar char="Ø"/>
            </a:pPr>
            <a:r>
              <a:rPr lang="el-GR" sz="1400" dirty="0">
                <a:solidFill>
                  <a:schemeClr val="tx1">
                    <a:lumMod val="75000"/>
                    <a:lumOff val="25000"/>
                  </a:schemeClr>
                </a:solidFill>
              </a:rPr>
              <a:t>τ</a:t>
            </a:r>
            <a:r>
              <a:rPr lang="el-GR" sz="1400" dirty="0" smtClean="0">
                <a:solidFill>
                  <a:schemeClr val="tx1">
                    <a:lumMod val="75000"/>
                    <a:lumOff val="25000"/>
                  </a:schemeClr>
                </a:solidFill>
              </a:rPr>
              <a:t>ο πόσο χτυπητές είναι οι επιλογές ή τα χαρακτηριστικά ενός πράγματος έχει μεγάλη </a:t>
            </a:r>
            <a:r>
              <a:rPr lang="el-GR" sz="1400" dirty="0" smtClean="0">
                <a:solidFill>
                  <a:schemeClr val="tx1">
                    <a:lumMod val="75000"/>
                    <a:lumOff val="25000"/>
                  </a:schemeClr>
                </a:solidFill>
              </a:rPr>
              <a:t>επ</a:t>
            </a:r>
            <a:r>
              <a:rPr lang="el-GR" sz="1400" dirty="0" smtClean="0">
                <a:solidFill>
                  <a:schemeClr val="tx1">
                    <a:lumMod val="75000"/>
                    <a:lumOff val="25000"/>
                  </a:schemeClr>
                </a:solidFill>
              </a:rPr>
              <a:t>ίδραση</a:t>
            </a:r>
            <a:r>
              <a:rPr lang="el-GR" sz="1400" dirty="0" smtClean="0">
                <a:solidFill>
                  <a:schemeClr val="tx1">
                    <a:lumMod val="75000"/>
                    <a:lumOff val="25000"/>
                  </a:schemeClr>
                </a:solidFill>
              </a:rPr>
              <a:t> στο </a:t>
            </a:r>
            <a:r>
              <a:rPr lang="el-GR" sz="1400" dirty="0" smtClean="0">
                <a:solidFill>
                  <a:schemeClr val="tx1">
                    <a:lumMod val="75000"/>
                    <a:lumOff val="25000"/>
                  </a:schemeClr>
                </a:solidFill>
              </a:rPr>
              <a:t>πώς ζυγίζουμε τις αποφάσεις μας</a:t>
            </a:r>
            <a:endParaRPr lang="en-US" sz="1400"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Συμπεριφορικές </a:t>
            </a:r>
            <a:r>
              <a:rPr lang="el-GR" dirty="0" smtClean="0"/>
              <a:t>Δημόσιες </a:t>
            </a:r>
            <a:r>
              <a:rPr lang="el-GR" dirty="0"/>
              <a:t>Π</a:t>
            </a:r>
            <a:r>
              <a:rPr lang="el-GR" dirty="0" smtClean="0"/>
              <a:t>ολιτικές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3106413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Παραδείγματα από το </a:t>
            </a:r>
            <a:r>
              <a:rPr lang="el-GR" dirty="0" smtClean="0">
                <a:solidFill>
                  <a:schemeClr val="tx1">
                    <a:lumMod val="75000"/>
                    <a:lumOff val="25000"/>
                  </a:schemeClr>
                </a:solidFill>
              </a:rPr>
              <a:t>πεδίο </a:t>
            </a:r>
            <a:r>
              <a:rPr lang="el-GR" dirty="0" smtClean="0">
                <a:solidFill>
                  <a:schemeClr val="tx1">
                    <a:lumMod val="75000"/>
                    <a:lumOff val="25000"/>
                  </a:schemeClr>
                </a:solidFill>
              </a:rPr>
              <a:t>της </a:t>
            </a:r>
            <a:r>
              <a:rPr lang="el-GR" dirty="0" smtClean="0">
                <a:solidFill>
                  <a:schemeClr val="tx1">
                    <a:lumMod val="75000"/>
                    <a:lumOff val="25000"/>
                  </a:schemeClr>
                </a:solidFill>
              </a:rPr>
              <a:t>ενέργειας</a:t>
            </a:r>
            <a:endParaRPr lang="el-GR" dirty="0" smtClean="0">
              <a:solidFill>
                <a:schemeClr val="tx1">
                  <a:lumMod val="75000"/>
                  <a:lumOff val="25000"/>
                </a:schemeClr>
              </a:solidFill>
            </a:endParaRPr>
          </a:p>
          <a:p>
            <a:pPr marL="800100" lvl="1" indent="-342900">
              <a:buFont typeface="Wingdings" panose="05000000000000000000" pitchFamily="2" charset="2"/>
              <a:buChar char="Ø"/>
            </a:pPr>
            <a:r>
              <a:rPr lang="el-GR" sz="1400" dirty="0" smtClean="0">
                <a:solidFill>
                  <a:schemeClr val="tx1">
                    <a:lumMod val="75000"/>
                    <a:lumOff val="25000"/>
                  </a:schemeClr>
                </a:solidFill>
              </a:rPr>
              <a:t>Π</a:t>
            </a:r>
            <a:r>
              <a:rPr lang="el-GR" sz="1400" dirty="0" smtClean="0">
                <a:solidFill>
                  <a:schemeClr val="tx1">
                    <a:lumMod val="75000"/>
                    <a:lumOff val="25000"/>
                  </a:schemeClr>
                </a:solidFill>
              </a:rPr>
              <a:t>ροεπιλεγμένοι κανόνες: πράσινοι ενεργειακοί πάροχοι</a:t>
            </a:r>
            <a:endParaRPr lang="el-GR" sz="1400" dirty="0" smtClean="0">
              <a:solidFill>
                <a:schemeClr val="tx1">
                  <a:lumMod val="75000"/>
                  <a:lumOff val="25000"/>
                </a:schemeClr>
              </a:solidFill>
            </a:endParaRPr>
          </a:p>
          <a:p>
            <a:pPr marL="800100" lvl="1" indent="-342900">
              <a:buFont typeface="Wingdings" panose="05000000000000000000" pitchFamily="2" charset="2"/>
              <a:buChar char="Ø"/>
            </a:pPr>
            <a:endParaRPr lang="el-GR" sz="1400" dirty="0" smtClean="0">
              <a:solidFill>
                <a:schemeClr val="tx1">
                  <a:lumMod val="75000"/>
                  <a:lumOff val="25000"/>
                </a:schemeClr>
              </a:solidFill>
            </a:endParaRPr>
          </a:p>
          <a:p>
            <a:pPr marL="800100" lvl="1" indent="-342900">
              <a:buFont typeface="Wingdings" panose="05000000000000000000" pitchFamily="2" charset="2"/>
              <a:buChar char="Ø"/>
            </a:pPr>
            <a:endParaRPr lang="el-GR" sz="1400" dirty="0" smtClean="0">
              <a:solidFill>
                <a:schemeClr val="tx1">
                  <a:lumMod val="75000"/>
                  <a:lumOff val="25000"/>
                </a:schemeClr>
              </a:solidFill>
            </a:endParaRPr>
          </a:p>
          <a:p>
            <a:pPr marL="800100" lvl="1" indent="-342900">
              <a:buFont typeface="Wingdings" panose="05000000000000000000" pitchFamily="2" charset="2"/>
              <a:buChar char="Ø"/>
            </a:pPr>
            <a:r>
              <a:rPr lang="en-US" sz="1400" i="1" dirty="0" smtClean="0">
                <a:solidFill>
                  <a:schemeClr val="tx1">
                    <a:lumMod val="75000"/>
                    <a:lumOff val="25000"/>
                  </a:schemeClr>
                </a:solidFill>
              </a:rPr>
              <a:t>Labels</a:t>
            </a:r>
            <a:r>
              <a:rPr lang="en-US" sz="1400" dirty="0" smtClean="0">
                <a:solidFill>
                  <a:schemeClr val="tx1">
                    <a:lumMod val="75000"/>
                    <a:lumOff val="25000"/>
                  </a:schemeClr>
                </a:solidFill>
              </a:rPr>
              <a:t>: </a:t>
            </a:r>
            <a:r>
              <a:rPr lang="el-GR" sz="1400" dirty="0" smtClean="0">
                <a:solidFill>
                  <a:schemeClr val="tx1">
                    <a:lumMod val="75000"/>
                    <a:lumOff val="25000"/>
                  </a:schemeClr>
                </a:solidFill>
              </a:rPr>
              <a:t>για να οδηγο</a:t>
            </a:r>
            <a:r>
              <a:rPr lang="el-GR" sz="1400" dirty="0" smtClean="0">
                <a:solidFill>
                  <a:schemeClr val="tx1">
                    <a:lumMod val="75000"/>
                    <a:lumOff val="25000"/>
                  </a:schemeClr>
                </a:solidFill>
              </a:rPr>
              <a:t>ύνται οι καταναλωτές στην αγορά προϊόντων με χαμηλή ενεργειακή απόδοση</a:t>
            </a:r>
          </a:p>
          <a:p>
            <a:pPr marL="1257300" lvl="2" indent="-342900">
              <a:buFont typeface="Wingdings" charset="2"/>
              <a:buChar char="ü"/>
            </a:pPr>
            <a:r>
              <a:rPr lang="el-GR" sz="1400" dirty="0">
                <a:solidFill>
                  <a:schemeClr val="tx1">
                    <a:lumMod val="75000"/>
                    <a:lumOff val="25000"/>
                  </a:schemeClr>
                </a:solidFill>
              </a:rPr>
              <a:t>π</a:t>
            </a:r>
            <a:r>
              <a:rPr lang="el-GR" sz="1400" dirty="0" smtClean="0">
                <a:solidFill>
                  <a:schemeClr val="tx1">
                    <a:lumMod val="75000"/>
                    <a:lumOff val="25000"/>
                  </a:schemeClr>
                </a:solidFill>
              </a:rPr>
              <a:t>.χ. </a:t>
            </a:r>
            <a:r>
              <a:rPr lang="en-US" sz="1400" dirty="0" smtClean="0">
                <a:solidFill>
                  <a:schemeClr val="tx1">
                    <a:lumMod val="75000"/>
                    <a:lumOff val="25000"/>
                  </a:schemeClr>
                </a:solidFill>
              </a:rPr>
              <a:t>EU Energy Star</a:t>
            </a:r>
          </a:p>
          <a:p>
            <a:pPr marL="1257300" lvl="2" indent="-342900">
              <a:buFont typeface="Wingdings" charset="2"/>
              <a:buChar char="ü"/>
            </a:pPr>
            <a:endParaRPr lang="en-US" sz="1400" dirty="0">
              <a:solidFill>
                <a:schemeClr val="tx1">
                  <a:lumMod val="75000"/>
                  <a:lumOff val="25000"/>
                </a:schemeClr>
              </a:solidFill>
            </a:endParaRPr>
          </a:p>
          <a:p>
            <a:pPr marL="285750" lvl="2" indent="-285750">
              <a:buFont typeface="Arial"/>
              <a:buChar char="•"/>
            </a:pPr>
            <a:endParaRPr lang="el-GR" sz="1400" dirty="0" smtClean="0">
              <a:solidFill>
                <a:schemeClr val="tx1">
                  <a:lumMod val="75000"/>
                  <a:lumOff val="25000"/>
                </a:schemeClr>
              </a:solidFill>
            </a:endParaRPr>
          </a:p>
          <a:p>
            <a:pPr marL="285750" lvl="2" indent="-285750">
              <a:buFont typeface="Arial"/>
              <a:buChar char="•"/>
            </a:pPr>
            <a:endParaRPr lang="el-GR" sz="1400" dirty="0">
              <a:solidFill>
                <a:schemeClr val="tx1">
                  <a:lumMod val="75000"/>
                  <a:lumOff val="25000"/>
                </a:schemeClr>
              </a:solidFill>
            </a:endParaRPr>
          </a:p>
          <a:p>
            <a:pPr marL="285750" lvl="2" indent="-285750">
              <a:buFont typeface="Arial"/>
              <a:buChar char="•"/>
            </a:pPr>
            <a:endParaRPr lang="el-GR" sz="1400" dirty="0" smtClean="0">
              <a:solidFill>
                <a:schemeClr val="tx1">
                  <a:lumMod val="75000"/>
                  <a:lumOff val="25000"/>
                </a:schemeClr>
              </a:solidFill>
            </a:endParaRPr>
          </a:p>
          <a:p>
            <a:pPr marL="285750" lvl="2" indent="-285750">
              <a:buFont typeface="Arial"/>
              <a:buChar char="•"/>
            </a:pPr>
            <a:endParaRPr lang="en-US" sz="1400" dirty="0" smtClean="0">
              <a:solidFill>
                <a:schemeClr val="tx1">
                  <a:lumMod val="75000"/>
                  <a:lumOff val="25000"/>
                </a:schemeClr>
              </a:solidFill>
            </a:endParaRPr>
          </a:p>
          <a:p>
            <a:pPr marL="1200150" lvl="4" indent="-285750">
              <a:buFont typeface="Wingdings" charset="2"/>
              <a:buChar char="ü"/>
            </a:pPr>
            <a:r>
              <a:rPr lang="el-GR" sz="1400" dirty="0">
                <a:solidFill>
                  <a:schemeClr val="tx1">
                    <a:lumMod val="75000"/>
                    <a:lumOff val="25000"/>
                  </a:schemeClr>
                </a:solidFill>
              </a:rPr>
              <a:t>ε</a:t>
            </a:r>
            <a:r>
              <a:rPr lang="el-GR" sz="1400" dirty="0" smtClean="0">
                <a:solidFill>
                  <a:schemeClr val="tx1">
                    <a:lumMod val="75000"/>
                    <a:lumOff val="25000"/>
                  </a:schemeClr>
                </a:solidFill>
              </a:rPr>
              <a:t>νεργειακ</a:t>
            </a:r>
            <a:r>
              <a:rPr lang="el-GR" sz="1400" dirty="0" smtClean="0">
                <a:solidFill>
                  <a:schemeClr val="tx1">
                    <a:lumMod val="75000"/>
                    <a:lumOff val="25000"/>
                  </a:schemeClr>
                </a:solidFill>
              </a:rPr>
              <a:t>ή απόδοση καυσίμων αυτοκινήτων – ΗΠΑ</a:t>
            </a:r>
            <a:r>
              <a:rPr lang="en-US" sz="1400" dirty="0" smtClean="0">
                <a:solidFill>
                  <a:schemeClr val="tx1">
                    <a:lumMod val="75000"/>
                    <a:lumOff val="25000"/>
                  </a:schemeClr>
                </a:solidFill>
              </a:rPr>
              <a:t> (2008)</a:t>
            </a:r>
            <a:r>
              <a:rPr lang="el-GR" sz="1400" dirty="0" smtClean="0">
                <a:solidFill>
                  <a:schemeClr val="tx1">
                    <a:lumMod val="75000"/>
                    <a:lumOff val="25000"/>
                  </a:schemeClr>
                </a:solidFill>
              </a:rPr>
              <a:t>: ετήσια κατανάλωση αντί για κατανάλωση </a:t>
            </a:r>
            <a:r>
              <a:rPr lang="en-US" sz="1400" dirty="0" smtClean="0">
                <a:solidFill>
                  <a:schemeClr val="tx1">
                    <a:lumMod val="75000"/>
                    <a:lumOff val="25000"/>
                  </a:schemeClr>
                </a:solidFill>
              </a:rPr>
              <a:t>MPG</a:t>
            </a:r>
            <a:endParaRPr lang="el-GR" sz="1400"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Συμπεριφορικές Δημόσιες </a:t>
            </a:r>
            <a:r>
              <a:rPr lang="el-GR" dirty="0" smtClean="0"/>
              <a:t>Π</a:t>
            </a:r>
            <a:r>
              <a:rPr lang="el-GR" dirty="0" smtClean="0"/>
              <a:t>ολιτικές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2" name="Picture 1"/>
          <p:cNvPicPr>
            <a:picLocks noChangeAspect="1"/>
          </p:cNvPicPr>
          <p:nvPr/>
        </p:nvPicPr>
        <p:blipFill>
          <a:blip r:embed="rId2"/>
          <a:stretch>
            <a:fillRect/>
          </a:stretch>
        </p:blipFill>
        <p:spPr>
          <a:xfrm>
            <a:off x="3518705" y="2773751"/>
            <a:ext cx="2641600" cy="1663700"/>
          </a:xfrm>
          <a:prstGeom prst="rect">
            <a:avLst/>
          </a:prstGeom>
        </p:spPr>
      </p:pic>
      <p:pic>
        <p:nvPicPr>
          <p:cNvPr id="4" name="Picture 3"/>
          <p:cNvPicPr>
            <a:picLocks noChangeAspect="1"/>
          </p:cNvPicPr>
          <p:nvPr/>
        </p:nvPicPr>
        <p:blipFill>
          <a:blip r:embed="rId3"/>
          <a:stretch>
            <a:fillRect/>
          </a:stretch>
        </p:blipFill>
        <p:spPr>
          <a:xfrm>
            <a:off x="3872908" y="4821317"/>
            <a:ext cx="3167718" cy="2036683"/>
          </a:xfrm>
          <a:prstGeom prst="rect">
            <a:avLst/>
          </a:prstGeom>
        </p:spPr>
      </p:pic>
    </p:spTree>
    <p:extLst>
      <p:ext uri="{BB962C8B-B14F-4D97-AF65-F5344CB8AC3E}">
        <p14:creationId xmlns:p14="http://schemas.microsoft.com/office/powerpoint/2010/main" val="173606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endParaRPr lang="el-GR" dirty="0">
              <a:solidFill>
                <a:schemeClr val="tx1">
                  <a:lumMod val="75000"/>
                  <a:lumOff val="25000"/>
                </a:schemeClr>
              </a:solidFill>
            </a:endParaRPr>
          </a:p>
          <a:p>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Το Δίκαιο ως Κοινωνική Επιστήμη</a:t>
            </a:r>
            <a:endParaRPr lang="de-DE" dirty="0"/>
          </a:p>
        </p:txBody>
      </p:sp>
      <p:sp>
        <p:nvSpPr>
          <p:cNvPr id="8" name="Textplatzhalter 7"/>
          <p:cNvSpPr>
            <a:spLocks noGrp="1"/>
          </p:cNvSpPr>
          <p:nvPr>
            <p:ph type="body" sz="quarter" idx="12"/>
          </p:nvPr>
        </p:nvSpPr>
        <p:spPr/>
        <p:txBody>
          <a:bodyPr/>
          <a:lstStyle/>
          <a:p>
            <a:r>
              <a:rPr lang="el-GR" dirty="0" smtClean="0"/>
              <a:t>17 Δεκεμβρίου 2015</a:t>
            </a:r>
            <a:endParaRPr lang="de-DE" dirty="0"/>
          </a:p>
        </p:txBody>
      </p:sp>
      <p:pic>
        <p:nvPicPr>
          <p:cNvPr id="2" name="Picture 1"/>
          <p:cNvPicPr>
            <a:picLocks noChangeAspect="1"/>
          </p:cNvPicPr>
          <p:nvPr/>
        </p:nvPicPr>
        <p:blipFill>
          <a:blip r:embed="rId2"/>
          <a:stretch>
            <a:fillRect/>
          </a:stretch>
        </p:blipFill>
        <p:spPr>
          <a:xfrm>
            <a:off x="2184766" y="1645635"/>
            <a:ext cx="4025534" cy="3015265"/>
          </a:xfrm>
          <a:prstGeom prst="rect">
            <a:avLst/>
          </a:prstGeom>
        </p:spPr>
      </p:pic>
    </p:spTree>
    <p:extLst>
      <p:ext uri="{BB962C8B-B14F-4D97-AF65-F5344CB8AC3E}">
        <p14:creationId xmlns:p14="http://schemas.microsoft.com/office/powerpoint/2010/main" val="1614392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pPr marL="742950" lvl="3" indent="-285750">
              <a:buFont typeface="Wingdings" charset="2"/>
              <a:buChar char="Ø"/>
            </a:pPr>
            <a:r>
              <a:rPr lang="el-GR" sz="1400" dirty="0" smtClean="0">
                <a:solidFill>
                  <a:schemeClr val="tx1">
                    <a:lumMod val="75000"/>
                    <a:lumOff val="25000"/>
                  </a:schemeClr>
                </a:solidFill>
              </a:rPr>
              <a:t>Χρ</a:t>
            </a:r>
            <a:r>
              <a:rPr lang="el-GR" sz="1400" dirty="0" smtClean="0">
                <a:solidFill>
                  <a:schemeClr val="tx1">
                    <a:lumMod val="75000"/>
                    <a:lumOff val="25000"/>
                  </a:schemeClr>
                </a:solidFill>
              </a:rPr>
              <a:t>ήση κοινωνικών κανόνων</a:t>
            </a:r>
            <a:endParaRPr lang="en-US" sz="1400"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Συμπεριφορικές Δημόσιες </a:t>
            </a:r>
            <a:r>
              <a:rPr lang="el-GR" dirty="0" smtClean="0"/>
              <a:t>Π</a:t>
            </a:r>
            <a:r>
              <a:rPr lang="el-GR" dirty="0" smtClean="0"/>
              <a:t>ολιτικές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2" name="Picture 1"/>
          <p:cNvPicPr>
            <a:picLocks noChangeAspect="1"/>
          </p:cNvPicPr>
          <p:nvPr/>
        </p:nvPicPr>
        <p:blipFill>
          <a:blip r:embed="rId2"/>
          <a:stretch>
            <a:fillRect/>
          </a:stretch>
        </p:blipFill>
        <p:spPr>
          <a:xfrm>
            <a:off x="3518705" y="2773751"/>
            <a:ext cx="2641600" cy="1663700"/>
          </a:xfrm>
          <a:prstGeom prst="rect">
            <a:avLst/>
          </a:prstGeom>
        </p:spPr>
      </p:pic>
      <p:pic>
        <p:nvPicPr>
          <p:cNvPr id="3" name="Picture 2"/>
          <p:cNvPicPr>
            <a:picLocks noChangeAspect="1"/>
          </p:cNvPicPr>
          <p:nvPr/>
        </p:nvPicPr>
        <p:blipFill>
          <a:blip r:embed="rId3"/>
          <a:stretch>
            <a:fillRect/>
          </a:stretch>
        </p:blipFill>
        <p:spPr>
          <a:xfrm>
            <a:off x="2035896" y="1813556"/>
            <a:ext cx="6152105" cy="4019376"/>
          </a:xfrm>
          <a:prstGeom prst="rect">
            <a:avLst/>
          </a:prstGeom>
        </p:spPr>
      </p:pic>
    </p:spTree>
    <p:extLst>
      <p:ext uri="{BB962C8B-B14F-4D97-AF65-F5344CB8AC3E}">
        <p14:creationId xmlns:p14="http://schemas.microsoft.com/office/powerpoint/2010/main" val="3357661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Ποιός θα πρέπει να εφαρμόζει συμπεριφορικές δημόσιες πολιτικές?</a:t>
            </a:r>
          </a:p>
          <a:p>
            <a:endParaRPr lang="el-GR" dirty="0">
              <a:solidFill>
                <a:schemeClr val="tx1">
                  <a:lumMod val="75000"/>
                  <a:lumOff val="25000"/>
                </a:schemeClr>
              </a:solidFill>
            </a:endParaRPr>
          </a:p>
          <a:p>
            <a:pPr lvl="1">
              <a:buFont typeface="Wingdings" panose="05000000000000000000" pitchFamily="2" charset="2"/>
              <a:buChar char="Ø"/>
            </a:pPr>
            <a:r>
              <a:rPr lang="el-GR" sz="1400" dirty="0" smtClean="0">
                <a:solidFill>
                  <a:schemeClr val="tx1">
                    <a:lumMod val="75000"/>
                    <a:lumOff val="25000"/>
                  </a:schemeClr>
                </a:solidFill>
              </a:rPr>
              <a:t> </a:t>
            </a:r>
            <a:r>
              <a:rPr lang="el-GR" sz="1400" dirty="0" smtClean="0">
                <a:solidFill>
                  <a:schemeClr val="tx1">
                    <a:lumMod val="75000"/>
                    <a:lumOff val="25000"/>
                  </a:schemeClr>
                </a:solidFill>
              </a:rPr>
              <a:t>έ</a:t>
            </a:r>
            <a:r>
              <a:rPr lang="el-GR" sz="1400" dirty="0" smtClean="0">
                <a:solidFill>
                  <a:schemeClr val="tx1">
                    <a:lumMod val="75000"/>
                    <a:lumOff val="25000"/>
                  </a:schemeClr>
                </a:solidFill>
              </a:rPr>
              <a:t>να </a:t>
            </a:r>
            <a:r>
              <a:rPr lang="el-GR" sz="1400" dirty="0" smtClean="0">
                <a:solidFill>
                  <a:schemeClr val="tx1">
                    <a:lumMod val="75000"/>
                    <a:lumOff val="25000"/>
                  </a:schemeClr>
                </a:solidFill>
              </a:rPr>
              <a:t>εξειδικευμένο </a:t>
            </a:r>
            <a:r>
              <a:rPr lang="el-GR" sz="1400" dirty="0" smtClean="0">
                <a:solidFill>
                  <a:schemeClr val="tx1">
                    <a:lumMod val="75000"/>
                    <a:lumOff val="25000"/>
                  </a:schemeClr>
                </a:solidFill>
              </a:rPr>
              <a:t>όργανο</a:t>
            </a:r>
            <a:r>
              <a:rPr lang="el-GR" sz="1400" dirty="0">
                <a:solidFill>
                  <a:schemeClr val="tx1">
                    <a:lumMod val="75000"/>
                    <a:lumOff val="25000"/>
                  </a:schemeClr>
                </a:solidFill>
              </a:rPr>
              <a:t>;</a:t>
            </a:r>
            <a:r>
              <a:rPr lang="el-GR" sz="1400" dirty="0" smtClean="0">
                <a:solidFill>
                  <a:schemeClr val="tx1">
                    <a:lumMod val="75000"/>
                    <a:lumOff val="25000"/>
                  </a:schemeClr>
                </a:solidFill>
              </a:rPr>
              <a:t> </a:t>
            </a:r>
            <a:r>
              <a:rPr lang="el-GR" sz="1400" dirty="0" smtClean="0">
                <a:solidFill>
                  <a:schemeClr val="tx1">
                    <a:lumMod val="75000"/>
                    <a:lumOff val="25000"/>
                  </a:schemeClr>
                </a:solidFill>
              </a:rPr>
              <a:t>– με αρμοδιότητα να </a:t>
            </a:r>
            <a:r>
              <a:rPr lang="el-GR" sz="1400" dirty="0" smtClean="0">
                <a:solidFill>
                  <a:schemeClr val="tx1">
                    <a:lumMod val="75000"/>
                    <a:lumOff val="25000"/>
                  </a:schemeClr>
                </a:solidFill>
              </a:rPr>
              <a:t>διεξ</a:t>
            </a:r>
            <a:r>
              <a:rPr lang="el-GR" sz="1400" dirty="0" smtClean="0">
                <a:solidFill>
                  <a:schemeClr val="tx1">
                    <a:lumMod val="75000"/>
                    <a:lumOff val="25000"/>
                  </a:schemeClr>
                </a:solidFill>
              </a:rPr>
              <a:t>ά</a:t>
            </a:r>
            <a:r>
              <a:rPr lang="el-GR" sz="1400" dirty="0" smtClean="0">
                <a:solidFill>
                  <a:schemeClr val="tx1">
                    <a:lumMod val="75000"/>
                    <a:lumOff val="25000"/>
                  </a:schemeClr>
                </a:solidFill>
              </a:rPr>
              <a:t>γει </a:t>
            </a:r>
            <a:r>
              <a:rPr lang="el-GR" sz="1400" dirty="0" smtClean="0">
                <a:solidFill>
                  <a:schemeClr val="tx1">
                    <a:lumMod val="75000"/>
                    <a:lumOff val="25000"/>
                  </a:schemeClr>
                </a:solidFill>
              </a:rPr>
              <a:t>έρευνα το </a:t>
            </a:r>
            <a:r>
              <a:rPr lang="el-GR" sz="1400" dirty="0" smtClean="0">
                <a:solidFill>
                  <a:schemeClr val="tx1">
                    <a:lumMod val="75000"/>
                    <a:lumOff val="25000"/>
                  </a:schemeClr>
                </a:solidFill>
              </a:rPr>
              <a:t>ίδιο;</a:t>
            </a:r>
            <a:endParaRPr lang="el-GR" sz="1400" dirty="0" smtClean="0">
              <a:solidFill>
                <a:schemeClr val="tx1">
                  <a:lumMod val="75000"/>
                  <a:lumOff val="25000"/>
                </a:schemeClr>
              </a:solidFill>
            </a:endParaRPr>
          </a:p>
          <a:p>
            <a:pPr lvl="1"/>
            <a:r>
              <a:rPr lang="el-GR" sz="1400" dirty="0" smtClean="0">
                <a:solidFill>
                  <a:schemeClr val="tx1">
                    <a:lumMod val="75000"/>
                    <a:lumOff val="25000"/>
                  </a:schemeClr>
                </a:solidFill>
              </a:rPr>
              <a:t> </a:t>
            </a:r>
            <a:endParaRPr lang="el-GR" sz="1400" dirty="0" smtClean="0">
              <a:solidFill>
                <a:schemeClr val="tx1">
                  <a:lumMod val="75000"/>
                  <a:lumOff val="25000"/>
                </a:schemeClr>
              </a:solidFill>
            </a:endParaRPr>
          </a:p>
          <a:p>
            <a:pPr lvl="1">
              <a:buFont typeface="Wingdings" panose="05000000000000000000" pitchFamily="2" charset="2"/>
              <a:buChar char="Ø"/>
            </a:pPr>
            <a:r>
              <a:rPr lang="en-US" sz="1400" dirty="0" smtClean="0">
                <a:solidFill>
                  <a:schemeClr val="tx1">
                    <a:lumMod val="75000"/>
                    <a:lumOff val="25000"/>
                  </a:schemeClr>
                </a:solidFill>
              </a:rPr>
              <a:t> </a:t>
            </a:r>
            <a:r>
              <a:rPr lang="el-GR" sz="1400" dirty="0" smtClean="0">
                <a:solidFill>
                  <a:schemeClr val="tx1">
                    <a:lumMod val="75000"/>
                    <a:lumOff val="25000"/>
                  </a:schemeClr>
                </a:solidFill>
              </a:rPr>
              <a:t>έ</a:t>
            </a:r>
            <a:r>
              <a:rPr lang="el-GR" sz="1400" dirty="0" smtClean="0">
                <a:solidFill>
                  <a:schemeClr val="tx1">
                    <a:lumMod val="75000"/>
                    <a:lumOff val="25000"/>
                  </a:schemeClr>
                </a:solidFill>
              </a:rPr>
              <a:t>να </a:t>
            </a:r>
            <a:r>
              <a:rPr lang="el-GR" sz="1400" dirty="0" smtClean="0">
                <a:solidFill>
                  <a:schemeClr val="tx1">
                    <a:lumMod val="75000"/>
                    <a:lumOff val="25000"/>
                  </a:schemeClr>
                </a:solidFill>
              </a:rPr>
              <a:t>κεντρικό </a:t>
            </a:r>
            <a:r>
              <a:rPr lang="el-GR" sz="1400" dirty="0" smtClean="0">
                <a:solidFill>
                  <a:schemeClr val="tx1">
                    <a:lumMod val="75000"/>
                    <a:lumOff val="25000"/>
                  </a:schemeClr>
                </a:solidFill>
              </a:rPr>
              <a:t>όργανο;</a:t>
            </a:r>
            <a:endParaRPr lang="el-GR" sz="1400" dirty="0" smtClean="0">
              <a:solidFill>
                <a:schemeClr val="tx1">
                  <a:lumMod val="75000"/>
                  <a:lumOff val="25000"/>
                </a:schemeClr>
              </a:solidFill>
            </a:endParaRPr>
          </a:p>
          <a:p>
            <a:pPr lvl="1">
              <a:buFont typeface="Wingdings" panose="05000000000000000000" pitchFamily="2" charset="2"/>
              <a:buChar char="Ø"/>
            </a:pPr>
            <a:endParaRPr lang="el-GR" sz="1400" dirty="0" smtClean="0">
              <a:solidFill>
                <a:schemeClr val="tx1">
                  <a:lumMod val="75000"/>
                  <a:lumOff val="25000"/>
                </a:schemeClr>
              </a:solidFill>
            </a:endParaRPr>
          </a:p>
          <a:p>
            <a:pPr lvl="1">
              <a:buFont typeface="Wingdings" panose="05000000000000000000" pitchFamily="2" charset="2"/>
              <a:buChar char="Ø"/>
            </a:pPr>
            <a:r>
              <a:rPr lang="el-GR" sz="1400" dirty="0" smtClean="0">
                <a:solidFill>
                  <a:schemeClr val="tx1">
                    <a:lumMod val="75000"/>
                    <a:lumOff val="25000"/>
                  </a:schemeClr>
                </a:solidFill>
              </a:rPr>
              <a:t> </a:t>
            </a:r>
            <a:r>
              <a:rPr lang="el-GR" sz="1400" dirty="0" smtClean="0">
                <a:solidFill>
                  <a:schemeClr val="tx1">
                    <a:lumMod val="75000"/>
                    <a:lumOff val="25000"/>
                  </a:schemeClr>
                </a:solidFill>
              </a:rPr>
              <a:t>έ</a:t>
            </a:r>
            <a:r>
              <a:rPr lang="el-GR" sz="1400" dirty="0" smtClean="0">
                <a:solidFill>
                  <a:schemeClr val="tx1">
                    <a:lumMod val="75000"/>
                    <a:lumOff val="25000"/>
                  </a:schemeClr>
                </a:solidFill>
              </a:rPr>
              <a:t>να </a:t>
            </a:r>
            <a:r>
              <a:rPr lang="el-GR" sz="1400" dirty="0" smtClean="0">
                <a:solidFill>
                  <a:schemeClr val="tx1">
                    <a:lumMod val="75000"/>
                    <a:lumOff val="25000"/>
                  </a:schemeClr>
                </a:solidFill>
              </a:rPr>
              <a:t>συμβουλευτικό </a:t>
            </a:r>
            <a:r>
              <a:rPr lang="el-GR" sz="1400" dirty="0" smtClean="0">
                <a:solidFill>
                  <a:schemeClr val="tx1">
                    <a:lumMod val="75000"/>
                    <a:lumOff val="25000"/>
                  </a:schemeClr>
                </a:solidFill>
              </a:rPr>
              <a:t>όργανο;</a:t>
            </a:r>
            <a:endParaRPr lang="en-US" sz="1400" dirty="0">
              <a:solidFill>
                <a:schemeClr val="tx1">
                  <a:lumMod val="75000"/>
                  <a:lumOff val="25000"/>
                </a:schemeClr>
              </a:solidFill>
            </a:endParaRPr>
          </a:p>
          <a:p>
            <a:endParaRPr lang="de-DE"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Συμπεριφορικές </a:t>
            </a:r>
            <a:r>
              <a:rPr lang="el-GR" dirty="0" smtClean="0"/>
              <a:t>Δημόσιες </a:t>
            </a:r>
            <a:r>
              <a:rPr lang="el-GR" dirty="0"/>
              <a:t>Π</a:t>
            </a:r>
            <a:r>
              <a:rPr lang="el-GR" dirty="0" smtClean="0"/>
              <a:t>ολιτικές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2859094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Η παγκόσμια εξάπλωση των «μονάδων ώθησης»</a:t>
            </a:r>
            <a:endParaRPr lang="el-GR" dirty="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Ηνωμένο Βασίλειο: </a:t>
            </a:r>
            <a:r>
              <a:rPr lang="en-US" sz="1400" i="1" dirty="0" smtClean="0">
                <a:solidFill>
                  <a:schemeClr val="tx1">
                    <a:lumMod val="75000"/>
                    <a:lumOff val="25000"/>
                  </a:schemeClr>
                </a:solidFill>
              </a:rPr>
              <a:t>UK </a:t>
            </a:r>
            <a:r>
              <a:rPr lang="en-US" sz="1400" i="1" dirty="0">
                <a:solidFill>
                  <a:schemeClr val="tx1">
                    <a:lumMod val="75000"/>
                    <a:lumOff val="25000"/>
                  </a:schemeClr>
                </a:solidFill>
              </a:rPr>
              <a:t>Behavioural Insights Team </a:t>
            </a:r>
            <a:r>
              <a:rPr lang="en-US" sz="1400" dirty="0">
                <a:solidFill>
                  <a:schemeClr val="tx1">
                    <a:lumMod val="75000"/>
                    <a:lumOff val="25000"/>
                  </a:schemeClr>
                </a:solidFill>
              </a:rPr>
              <a:t>(BIT) – </a:t>
            </a:r>
            <a:r>
              <a:rPr lang="el-GR" sz="1400" dirty="0" smtClean="0">
                <a:solidFill>
                  <a:schemeClr val="tx1">
                    <a:lumMod val="75000"/>
                    <a:lumOff val="25000"/>
                  </a:schemeClr>
                </a:solidFill>
              </a:rPr>
              <a:t>μοντέλο κεντρικού </a:t>
            </a:r>
            <a:r>
              <a:rPr lang="el-GR" sz="1400" dirty="0" smtClean="0">
                <a:solidFill>
                  <a:schemeClr val="tx1">
                    <a:lumMod val="75000"/>
                    <a:lumOff val="25000"/>
                  </a:schemeClr>
                </a:solidFill>
              </a:rPr>
              <a:t>οργάνου (2020)</a:t>
            </a:r>
            <a:endParaRPr lang="en-US" sz="1400" dirty="0">
              <a:solidFill>
                <a:schemeClr val="tx1">
                  <a:lumMod val="75000"/>
                  <a:lumOff val="25000"/>
                </a:schemeClr>
              </a:solidFill>
            </a:endParaRPr>
          </a:p>
          <a:p>
            <a:pPr marL="742950" lvl="1" indent="-285750">
              <a:buFont typeface="Wingdings" panose="05000000000000000000" pitchFamily="2" charset="2"/>
              <a:buChar char="Ø"/>
            </a:pPr>
            <a:endParaRPr lang="en-US" sz="1400" dirty="0" smtClean="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ΗΠΑ</a:t>
            </a:r>
            <a:r>
              <a:rPr lang="en-US" sz="1400" dirty="0" smtClean="0">
                <a:solidFill>
                  <a:schemeClr val="tx1">
                    <a:lumMod val="75000"/>
                    <a:lumOff val="25000"/>
                  </a:schemeClr>
                </a:solidFill>
              </a:rPr>
              <a:t>: </a:t>
            </a:r>
            <a:r>
              <a:rPr lang="en-US" sz="1400" i="1" dirty="0">
                <a:solidFill>
                  <a:schemeClr val="tx1">
                    <a:lumMod val="75000"/>
                    <a:lumOff val="25000"/>
                  </a:schemeClr>
                </a:solidFill>
              </a:rPr>
              <a:t>White House Social and Behavioral Sciences Team </a:t>
            </a:r>
            <a:r>
              <a:rPr lang="en-US" sz="1400" dirty="0">
                <a:solidFill>
                  <a:schemeClr val="tx1">
                    <a:lumMod val="75000"/>
                    <a:lumOff val="25000"/>
                  </a:schemeClr>
                </a:solidFill>
              </a:rPr>
              <a:t>(SBST) – </a:t>
            </a:r>
            <a:r>
              <a:rPr lang="el-GR" sz="1400" dirty="0" smtClean="0">
                <a:solidFill>
                  <a:schemeClr val="tx1">
                    <a:lumMod val="75000"/>
                    <a:lumOff val="25000"/>
                  </a:schemeClr>
                </a:solidFill>
              </a:rPr>
              <a:t>μοντέλο κεντρικού </a:t>
            </a:r>
            <a:r>
              <a:rPr lang="el-GR" sz="1400" dirty="0" smtClean="0">
                <a:solidFill>
                  <a:schemeClr val="tx1">
                    <a:lumMod val="75000"/>
                    <a:lumOff val="25000"/>
                  </a:schemeClr>
                </a:solidFill>
              </a:rPr>
              <a:t>οργάνου (2014)</a:t>
            </a:r>
            <a:endParaRPr lang="en-US" sz="1400" dirty="0" smtClean="0">
              <a:solidFill>
                <a:schemeClr val="tx1">
                  <a:lumMod val="75000"/>
                  <a:lumOff val="25000"/>
                </a:schemeClr>
              </a:solidFill>
            </a:endParaRPr>
          </a:p>
          <a:p>
            <a:pPr marL="742950" lvl="1" indent="-285750">
              <a:buFont typeface="Wingdings" panose="05000000000000000000" pitchFamily="2" charset="2"/>
              <a:buChar char="Ø"/>
            </a:pPr>
            <a:endParaRPr lang="en-US" sz="1400" dirty="0">
              <a:solidFill>
                <a:schemeClr val="tx1">
                  <a:lumMod val="75000"/>
                  <a:lumOff val="25000"/>
                </a:schemeClr>
              </a:solidFill>
            </a:endParaRPr>
          </a:p>
          <a:p>
            <a:pPr marL="742950" lvl="1" indent="-285750">
              <a:buFont typeface="Wingdings" panose="05000000000000000000" pitchFamily="2" charset="2"/>
              <a:buChar char="Ø"/>
            </a:pPr>
            <a:endParaRPr lang="el-GR" sz="1400" dirty="0" smtClean="0">
              <a:solidFill>
                <a:schemeClr val="tx1">
                  <a:lumMod val="75000"/>
                  <a:lumOff val="25000"/>
                </a:schemeClr>
              </a:solidFill>
            </a:endParaRPr>
          </a:p>
          <a:p>
            <a:pPr marL="742950" lvl="1" indent="-285750">
              <a:buFont typeface="Wingdings" panose="05000000000000000000" pitchFamily="2" charset="2"/>
              <a:buChar char="Ø"/>
            </a:pPr>
            <a:endParaRPr lang="en-US" sz="1400" dirty="0" smtClean="0">
              <a:solidFill>
                <a:schemeClr val="tx1">
                  <a:lumMod val="75000"/>
                  <a:lumOff val="25000"/>
                </a:schemeClr>
              </a:solidFill>
            </a:endParaRPr>
          </a:p>
          <a:p>
            <a:pPr marL="742950" lvl="1" indent="-285750">
              <a:buFont typeface="Wingdings" panose="05000000000000000000" pitchFamily="2" charset="2"/>
              <a:buChar char="Ø"/>
            </a:pPr>
            <a:endParaRPr lang="en-US" sz="1400" dirty="0">
              <a:solidFill>
                <a:schemeClr val="tx1">
                  <a:lumMod val="75000"/>
                  <a:lumOff val="25000"/>
                </a:schemeClr>
              </a:solidFill>
            </a:endParaRPr>
          </a:p>
          <a:p>
            <a:pPr marL="742950" lvl="1" indent="-285750">
              <a:buFont typeface="Wingdings" panose="05000000000000000000" pitchFamily="2" charset="2"/>
              <a:buChar char="Ø"/>
            </a:pPr>
            <a:endParaRPr lang="el-GR" sz="1400" dirty="0" smtClean="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Δανία</a:t>
            </a:r>
            <a:r>
              <a:rPr lang="en-US" sz="1400" dirty="0" smtClean="0">
                <a:solidFill>
                  <a:schemeClr val="tx1">
                    <a:lumMod val="75000"/>
                    <a:lumOff val="25000"/>
                  </a:schemeClr>
                </a:solidFill>
              </a:rPr>
              <a:t>: </a:t>
            </a:r>
            <a:r>
              <a:rPr lang="en-US" sz="1400" i="1" dirty="0" smtClean="0">
                <a:solidFill>
                  <a:schemeClr val="tx1">
                    <a:lumMod val="75000"/>
                    <a:lumOff val="25000"/>
                  </a:schemeClr>
                </a:solidFill>
              </a:rPr>
              <a:t>Danish Nudging Network </a:t>
            </a:r>
            <a:r>
              <a:rPr lang="en-US" sz="1400" dirty="0" smtClean="0">
                <a:solidFill>
                  <a:schemeClr val="tx1">
                    <a:lumMod val="75000"/>
                    <a:lumOff val="25000"/>
                  </a:schemeClr>
                </a:solidFill>
              </a:rPr>
              <a:t>– </a:t>
            </a:r>
            <a:r>
              <a:rPr lang="el-GR" sz="1400" dirty="0" smtClean="0">
                <a:solidFill>
                  <a:schemeClr val="tx1">
                    <a:lumMod val="75000"/>
                    <a:lumOff val="25000"/>
                  </a:schemeClr>
                </a:solidFill>
              </a:rPr>
              <a:t>αποκεντρωμένο δίκτυο</a:t>
            </a:r>
            <a:r>
              <a:rPr lang="en-US" sz="1400" dirty="0" smtClean="0">
                <a:solidFill>
                  <a:schemeClr val="tx1">
                    <a:lumMod val="75000"/>
                    <a:lumOff val="25000"/>
                  </a:schemeClr>
                </a:solidFill>
              </a:rPr>
              <a:t>  </a:t>
            </a:r>
            <a:endParaRPr lang="el-GR" sz="1400" dirty="0" smtClean="0">
              <a:solidFill>
                <a:schemeClr val="tx1">
                  <a:lumMod val="75000"/>
                  <a:lumOff val="25000"/>
                </a:schemeClr>
              </a:solidFill>
            </a:endParaRPr>
          </a:p>
          <a:p>
            <a:pPr marL="742950" lvl="1" indent="-285750">
              <a:buFont typeface="Wingdings" panose="05000000000000000000" pitchFamily="2" charset="2"/>
              <a:buChar char="Ø"/>
            </a:pPr>
            <a:endParaRPr lang="el-GR" sz="1400" dirty="0" smtClean="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Γαλλία</a:t>
            </a:r>
            <a:r>
              <a:rPr lang="en-US" sz="1400" dirty="0" smtClean="0">
                <a:solidFill>
                  <a:schemeClr val="tx1">
                    <a:lumMod val="75000"/>
                    <a:lumOff val="25000"/>
                  </a:schemeClr>
                </a:solidFill>
              </a:rPr>
              <a:t>: </a:t>
            </a:r>
            <a:r>
              <a:rPr lang="el-GR" sz="1400" dirty="0" smtClean="0">
                <a:solidFill>
                  <a:schemeClr val="tx1">
                    <a:lumMod val="75000"/>
                    <a:lumOff val="25000"/>
                  </a:schemeClr>
                </a:solidFill>
              </a:rPr>
              <a:t>ΣΔΙΤ</a:t>
            </a:r>
          </a:p>
          <a:p>
            <a:pPr marL="742950" lvl="1" indent="-285750">
              <a:buFont typeface="Wingdings" panose="05000000000000000000" pitchFamily="2" charset="2"/>
              <a:buChar char="Ø"/>
            </a:pPr>
            <a:endParaRPr lang="el-GR" sz="1400" dirty="0" smtClean="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Γερμανία</a:t>
            </a:r>
            <a:r>
              <a:rPr lang="en-US" sz="1400" dirty="0" smtClean="0">
                <a:solidFill>
                  <a:schemeClr val="tx1">
                    <a:lumMod val="75000"/>
                    <a:lumOff val="25000"/>
                  </a:schemeClr>
                </a:solidFill>
              </a:rPr>
              <a:t>: </a:t>
            </a:r>
            <a:r>
              <a:rPr lang="en-US" sz="1400" dirty="0" smtClean="0">
                <a:solidFill>
                  <a:schemeClr val="tx1">
                    <a:lumMod val="75000"/>
                    <a:lumOff val="25000"/>
                  </a:schemeClr>
                </a:solidFill>
              </a:rPr>
              <a:t>? </a:t>
            </a:r>
            <a:r>
              <a:rPr lang="en-US" sz="1400" dirty="0">
                <a:solidFill>
                  <a:schemeClr val="tx1">
                    <a:lumMod val="75000"/>
                    <a:lumOff val="25000"/>
                  </a:schemeClr>
                </a:solidFill>
              </a:rPr>
              <a:t>– </a:t>
            </a:r>
            <a:r>
              <a:rPr lang="el-GR" sz="1400" dirty="0" smtClean="0">
                <a:solidFill>
                  <a:schemeClr val="tx1">
                    <a:lumMod val="75000"/>
                    <a:lumOff val="25000"/>
                  </a:schemeClr>
                </a:solidFill>
              </a:rPr>
              <a:t>κεντρικό </a:t>
            </a:r>
            <a:r>
              <a:rPr lang="el-GR" sz="1400" dirty="0" smtClean="0">
                <a:solidFill>
                  <a:schemeClr val="tx1">
                    <a:lumMod val="75000"/>
                    <a:lumOff val="25000"/>
                  </a:schemeClr>
                </a:solidFill>
              </a:rPr>
              <a:t>μοντέλο</a:t>
            </a:r>
            <a:r>
              <a:rPr lang="el-GR" sz="1400" dirty="0">
                <a:solidFill>
                  <a:schemeClr val="tx1">
                    <a:lumMod val="75000"/>
                    <a:lumOff val="25000"/>
                  </a:schemeClr>
                </a:solidFill>
              </a:rPr>
              <a:t>;</a:t>
            </a:r>
            <a:endParaRPr lang="en-US" sz="1400"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Συμπεριφορικές Δημόσιες </a:t>
            </a:r>
            <a:r>
              <a:rPr lang="el-GR" dirty="0" smtClean="0"/>
              <a:t>Π</a:t>
            </a:r>
            <a:r>
              <a:rPr lang="el-GR" dirty="0" smtClean="0"/>
              <a:t>ολιτικές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2" name="Picture 1"/>
          <p:cNvPicPr>
            <a:picLocks noChangeAspect="1"/>
          </p:cNvPicPr>
          <p:nvPr/>
        </p:nvPicPr>
        <p:blipFill>
          <a:blip r:embed="rId2"/>
          <a:stretch>
            <a:fillRect/>
          </a:stretch>
        </p:blipFill>
        <p:spPr>
          <a:xfrm>
            <a:off x="5773912" y="168051"/>
            <a:ext cx="1942726" cy="1406434"/>
          </a:xfrm>
          <a:prstGeom prst="rect">
            <a:avLst/>
          </a:prstGeom>
        </p:spPr>
      </p:pic>
      <p:pic>
        <p:nvPicPr>
          <p:cNvPr id="3" name="Picture 2"/>
          <p:cNvPicPr>
            <a:picLocks noChangeAspect="1"/>
          </p:cNvPicPr>
          <p:nvPr/>
        </p:nvPicPr>
        <p:blipFill>
          <a:blip r:embed="rId3"/>
          <a:stretch>
            <a:fillRect/>
          </a:stretch>
        </p:blipFill>
        <p:spPr>
          <a:xfrm>
            <a:off x="4160491" y="2437310"/>
            <a:ext cx="2318472" cy="1449045"/>
          </a:xfrm>
          <a:prstGeom prst="rect">
            <a:avLst/>
          </a:prstGeom>
        </p:spPr>
      </p:pic>
      <p:pic>
        <p:nvPicPr>
          <p:cNvPr id="4" name="Picture 3"/>
          <p:cNvPicPr>
            <a:picLocks noChangeAspect="1"/>
          </p:cNvPicPr>
          <p:nvPr/>
        </p:nvPicPr>
        <p:blipFill>
          <a:blip r:embed="rId4"/>
          <a:stretch>
            <a:fillRect/>
          </a:stretch>
        </p:blipFill>
        <p:spPr>
          <a:xfrm>
            <a:off x="5669745" y="4203855"/>
            <a:ext cx="1270000" cy="635000"/>
          </a:xfrm>
          <a:prstGeom prst="rect">
            <a:avLst/>
          </a:prstGeom>
        </p:spPr>
      </p:pic>
    </p:spTree>
    <p:extLst>
      <p:ext uri="{BB962C8B-B14F-4D97-AF65-F5344CB8AC3E}">
        <p14:creationId xmlns:p14="http://schemas.microsoft.com/office/powerpoint/2010/main" val="3040372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Αγγλοσαξωνικό Μοντέλο: κεντρικό, εξειδικευμένο</a:t>
            </a:r>
          </a:p>
          <a:p>
            <a:endParaRPr lang="el-GR" dirty="0">
              <a:solidFill>
                <a:schemeClr val="tx1">
                  <a:lumMod val="75000"/>
                  <a:lumOff val="25000"/>
                </a:schemeClr>
              </a:solidFill>
            </a:endParaRPr>
          </a:p>
          <a:p>
            <a:r>
              <a:rPr lang="el-GR" dirty="0" smtClean="0">
                <a:solidFill>
                  <a:schemeClr val="tx1">
                    <a:lumMod val="75000"/>
                    <a:lumOff val="25000"/>
                  </a:schemeClr>
                </a:solidFill>
              </a:rPr>
              <a:t>Χώρες: Ηνωμένο Βασίλειο, ΗΠΑ, Αυστραλία, Σιγκαπούρη, Ευρωπαϊκή Ένωση</a:t>
            </a:r>
          </a:p>
          <a:p>
            <a:endParaRPr lang="el-GR" dirty="0" smtClean="0">
              <a:solidFill>
                <a:schemeClr val="tx1">
                  <a:lumMod val="75000"/>
                  <a:lumOff val="25000"/>
                </a:schemeClr>
              </a:solidFill>
            </a:endParaRPr>
          </a:p>
          <a:p>
            <a:r>
              <a:rPr lang="el-GR" dirty="0" smtClean="0">
                <a:solidFill>
                  <a:schemeClr val="tx1">
                    <a:lumMod val="75000"/>
                    <a:lumOff val="25000"/>
                  </a:schemeClr>
                </a:solidFill>
              </a:rPr>
              <a:t>Παράδειγμα: </a:t>
            </a:r>
            <a:r>
              <a:rPr lang="el-GR" dirty="0" smtClean="0">
                <a:solidFill>
                  <a:schemeClr val="tx1">
                    <a:lumMod val="75000"/>
                    <a:lumOff val="25000"/>
                  </a:schemeClr>
                </a:solidFill>
              </a:rPr>
              <a:t>εγκατάσταση </a:t>
            </a:r>
            <a:r>
              <a:rPr lang="el-GR" dirty="0" smtClean="0">
                <a:solidFill>
                  <a:schemeClr val="tx1">
                    <a:lumMod val="75000"/>
                    <a:lumOff val="25000"/>
                  </a:schemeClr>
                </a:solidFill>
              </a:rPr>
              <a:t>μόνωσης στις σοφίτες στο Ηνωμένο Βασίλειο</a:t>
            </a:r>
          </a:p>
          <a:p>
            <a:pPr marL="742950" lvl="1" indent="-285750">
              <a:buFont typeface="Wingdings" panose="05000000000000000000" pitchFamily="2" charset="2"/>
              <a:buChar char="Ø"/>
            </a:pPr>
            <a:r>
              <a:rPr lang="el-GR" sz="1400" dirty="0">
                <a:solidFill>
                  <a:schemeClr val="tx1">
                    <a:lumMod val="75000"/>
                    <a:lumOff val="25000"/>
                  </a:schemeClr>
                </a:solidFill>
              </a:rPr>
              <a:t>α</a:t>
            </a:r>
            <a:r>
              <a:rPr lang="el-GR" sz="1400" dirty="0" smtClean="0">
                <a:solidFill>
                  <a:schemeClr val="tx1">
                    <a:lumMod val="75000"/>
                    <a:lumOff val="25000"/>
                  </a:schemeClr>
                </a:solidFill>
              </a:rPr>
              <a:t>φαίρεση μη οικονομικών εμποδίων προκειμένου να επιτευχθεί μεταβολή συμπεριφοράς</a:t>
            </a:r>
          </a:p>
          <a:p>
            <a:pPr marL="742950" lvl="1" indent="-285750">
              <a:buFont typeface="Wingdings" panose="05000000000000000000" pitchFamily="2" charset="2"/>
              <a:buChar char="Ø"/>
            </a:pPr>
            <a:r>
              <a:rPr lang="el-GR" sz="1400" dirty="0">
                <a:solidFill>
                  <a:schemeClr val="tx1">
                    <a:lumMod val="75000"/>
                    <a:lumOff val="25000"/>
                  </a:schemeClr>
                </a:solidFill>
              </a:rPr>
              <a:t>μ</a:t>
            </a:r>
            <a:r>
              <a:rPr lang="el-GR" sz="1400" dirty="0" smtClean="0">
                <a:solidFill>
                  <a:schemeClr val="tx1">
                    <a:lumMod val="75000"/>
                    <a:lumOff val="25000"/>
                  </a:schemeClr>
                </a:solidFill>
              </a:rPr>
              <a:t>είωση του μπελά </a:t>
            </a:r>
            <a:r>
              <a:rPr lang="el-GR" sz="1400" dirty="0">
                <a:solidFill>
                  <a:schemeClr val="tx1">
                    <a:lumMod val="75000"/>
                    <a:lumOff val="25000"/>
                  </a:schemeClr>
                </a:solidFill>
              </a:rPr>
              <a:t>(</a:t>
            </a:r>
            <a:r>
              <a:rPr lang="en-US" sz="1400" i="1" dirty="0" smtClean="0">
                <a:solidFill>
                  <a:schemeClr val="tx1">
                    <a:lumMod val="75000"/>
                    <a:lumOff val="25000"/>
                  </a:schemeClr>
                </a:solidFill>
              </a:rPr>
              <a:t>hassle factor</a:t>
            </a:r>
            <a:r>
              <a:rPr lang="el-GR" sz="1400" dirty="0" smtClean="0">
                <a:solidFill>
                  <a:schemeClr val="tx1">
                    <a:lumMod val="75000"/>
                    <a:lumOff val="25000"/>
                  </a:schemeClr>
                </a:solidFill>
              </a:rPr>
              <a:t>)</a:t>
            </a:r>
          </a:p>
          <a:p>
            <a:pPr marL="742950" lvl="1" indent="-285750">
              <a:buFont typeface="Wingdings" panose="05000000000000000000" pitchFamily="2" charset="2"/>
              <a:buChar char="Ø"/>
            </a:pPr>
            <a:r>
              <a:rPr lang="el-GR" sz="1400" dirty="0">
                <a:solidFill>
                  <a:schemeClr val="tx1">
                    <a:lumMod val="75000"/>
                    <a:lumOff val="25000"/>
                  </a:schemeClr>
                </a:solidFill>
              </a:rPr>
              <a:t>π</a:t>
            </a:r>
            <a:r>
              <a:rPr lang="el-GR" sz="1400" dirty="0" smtClean="0">
                <a:solidFill>
                  <a:schemeClr val="tx1">
                    <a:lumMod val="75000"/>
                    <a:lumOff val="25000"/>
                  </a:schemeClr>
                </a:solidFill>
              </a:rPr>
              <a:t>αροχή στους ιδιοκτήτες των σπιτιών υπηρεσίας καθαρισμού σοφίτας</a:t>
            </a:r>
            <a:endParaRPr lang="de-DE" sz="1400"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Μοντέλα Μονάδων Ώθησης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1901460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Σκανδιναβικό Μοντέλο: αποκεντρωμένο, εξειδικευμένο</a:t>
            </a:r>
          </a:p>
          <a:p>
            <a:endParaRPr lang="el-GR" dirty="0">
              <a:solidFill>
                <a:schemeClr val="tx1">
                  <a:lumMod val="75000"/>
                  <a:lumOff val="25000"/>
                </a:schemeClr>
              </a:solidFill>
            </a:endParaRPr>
          </a:p>
          <a:p>
            <a:r>
              <a:rPr lang="el-GR" dirty="0" smtClean="0">
                <a:solidFill>
                  <a:schemeClr val="tx1">
                    <a:lumMod val="75000"/>
                    <a:lumOff val="25000"/>
                  </a:schemeClr>
                </a:solidFill>
              </a:rPr>
              <a:t>Χώρες: Δανία, Νορβηγία, Σουηδία</a:t>
            </a:r>
          </a:p>
          <a:p>
            <a:endParaRPr lang="el-GR" dirty="0" smtClean="0">
              <a:solidFill>
                <a:schemeClr val="tx1">
                  <a:lumMod val="75000"/>
                  <a:lumOff val="25000"/>
                </a:schemeClr>
              </a:solidFill>
            </a:endParaRPr>
          </a:p>
          <a:p>
            <a:r>
              <a:rPr lang="el-GR" dirty="0" smtClean="0">
                <a:solidFill>
                  <a:schemeClr val="tx1">
                    <a:lumMod val="75000"/>
                    <a:lumOff val="25000"/>
                  </a:schemeClr>
                </a:solidFill>
              </a:rPr>
              <a:t>Παράδειγμα: πράσινο αποτύπωμα</a:t>
            </a:r>
          </a:p>
          <a:p>
            <a:pPr marL="742950" lvl="1" indent="-285750">
              <a:buFont typeface="Wingdings" panose="05000000000000000000" pitchFamily="2" charset="2"/>
              <a:buChar char="Ø"/>
            </a:pPr>
            <a:r>
              <a:rPr lang="el-GR" sz="1400" dirty="0" smtClean="0">
                <a:solidFill>
                  <a:schemeClr val="tx1">
                    <a:lumMod val="75000"/>
                    <a:lumOff val="25000"/>
                  </a:schemeClr>
                </a:solidFill>
              </a:rPr>
              <a:t>Μείωση σκουπιδιών στην Κοπεγχάγη κατά </a:t>
            </a:r>
            <a:r>
              <a:rPr lang="en-US" sz="1400" dirty="0" smtClean="0">
                <a:solidFill>
                  <a:schemeClr val="tx1">
                    <a:lumMod val="75000"/>
                    <a:lumOff val="25000"/>
                  </a:schemeClr>
                </a:solidFill>
              </a:rPr>
              <a:t>46</a:t>
            </a:r>
            <a:r>
              <a:rPr lang="en-US" sz="1400" dirty="0">
                <a:solidFill>
                  <a:schemeClr val="tx1">
                    <a:lumMod val="75000"/>
                    <a:lumOff val="25000"/>
                  </a:schemeClr>
                </a:solidFill>
              </a:rPr>
              <a:t>%</a:t>
            </a:r>
          </a:p>
          <a:p>
            <a:endParaRPr lang="de-DE"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Μοντέλα Μονάδων Ώθησης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061" y="2305798"/>
            <a:ext cx="3393939" cy="374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870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Γαλλικό Μοντέλο: κεντρικό, μη εξειδικευμένο</a:t>
            </a:r>
          </a:p>
          <a:p>
            <a:endParaRPr lang="el-GR" dirty="0">
              <a:solidFill>
                <a:schemeClr val="tx1">
                  <a:lumMod val="75000"/>
                  <a:lumOff val="25000"/>
                </a:schemeClr>
              </a:solidFill>
            </a:endParaRPr>
          </a:p>
          <a:p>
            <a:r>
              <a:rPr lang="el-GR" dirty="0" smtClean="0">
                <a:solidFill>
                  <a:schemeClr val="tx1">
                    <a:lumMod val="75000"/>
                    <a:lumOff val="25000"/>
                  </a:schemeClr>
                </a:solidFill>
              </a:rPr>
              <a:t>Χώρα: Γαλλία</a:t>
            </a:r>
          </a:p>
          <a:p>
            <a:endParaRPr lang="el-GR" dirty="0" smtClean="0">
              <a:solidFill>
                <a:schemeClr val="tx1">
                  <a:lumMod val="75000"/>
                  <a:lumOff val="25000"/>
                </a:schemeClr>
              </a:solidFill>
            </a:endParaRPr>
          </a:p>
          <a:p>
            <a:r>
              <a:rPr lang="el-GR" dirty="0" smtClean="0">
                <a:solidFill>
                  <a:schemeClr val="tx1">
                    <a:lumMod val="75000"/>
                    <a:lumOff val="25000"/>
                  </a:schemeClr>
                </a:solidFill>
              </a:rPr>
              <a:t>ΣΔΙΤ: συνεργασία της Γαλλικής εφορίας και του </a:t>
            </a:r>
            <a:r>
              <a:rPr lang="en-US" i="1" dirty="0" err="1" smtClean="0">
                <a:solidFill>
                  <a:schemeClr val="tx1">
                    <a:lumMod val="75000"/>
                    <a:lumOff val="25000"/>
                  </a:schemeClr>
                </a:solidFill>
              </a:rPr>
              <a:t>Secrétariat</a:t>
            </a:r>
            <a:r>
              <a:rPr lang="en-US" i="1" dirty="0" smtClean="0">
                <a:solidFill>
                  <a:schemeClr val="tx1">
                    <a:lumMod val="75000"/>
                    <a:lumOff val="25000"/>
                  </a:schemeClr>
                </a:solidFill>
              </a:rPr>
              <a:t> </a:t>
            </a:r>
            <a:r>
              <a:rPr lang="en-US" i="1" dirty="0" err="1">
                <a:solidFill>
                  <a:schemeClr val="tx1">
                    <a:lumMod val="75000"/>
                    <a:lumOff val="25000"/>
                  </a:schemeClr>
                </a:solidFill>
              </a:rPr>
              <a:t>Général</a:t>
            </a:r>
            <a:r>
              <a:rPr lang="en-US" i="1" dirty="0">
                <a:solidFill>
                  <a:schemeClr val="tx1">
                    <a:lumMod val="75000"/>
                    <a:lumOff val="25000"/>
                  </a:schemeClr>
                </a:solidFill>
              </a:rPr>
              <a:t> pour la </a:t>
            </a:r>
            <a:r>
              <a:rPr lang="en-US" i="1" dirty="0" err="1">
                <a:solidFill>
                  <a:schemeClr val="tx1">
                    <a:lumMod val="75000"/>
                    <a:lumOff val="25000"/>
                  </a:schemeClr>
                </a:solidFill>
              </a:rPr>
              <a:t>Modernisation</a:t>
            </a:r>
            <a:r>
              <a:rPr lang="en-US" i="1" dirty="0">
                <a:solidFill>
                  <a:schemeClr val="tx1">
                    <a:lumMod val="75000"/>
                    <a:lumOff val="25000"/>
                  </a:schemeClr>
                </a:solidFill>
              </a:rPr>
              <a:t> de </a:t>
            </a:r>
            <a:r>
              <a:rPr lang="en-US" i="1" dirty="0" err="1">
                <a:solidFill>
                  <a:schemeClr val="tx1">
                    <a:lumMod val="75000"/>
                    <a:lumOff val="25000"/>
                  </a:schemeClr>
                </a:solidFill>
              </a:rPr>
              <a:t>l’Action</a:t>
            </a:r>
            <a:r>
              <a:rPr lang="en-US" i="1" dirty="0">
                <a:solidFill>
                  <a:schemeClr val="tx1">
                    <a:lumMod val="75000"/>
                    <a:lumOff val="25000"/>
                  </a:schemeClr>
                </a:solidFill>
              </a:rPr>
              <a:t> </a:t>
            </a:r>
            <a:r>
              <a:rPr lang="en-US" i="1" dirty="0" err="1">
                <a:solidFill>
                  <a:schemeClr val="tx1">
                    <a:lumMod val="75000"/>
                    <a:lumOff val="25000"/>
                  </a:schemeClr>
                </a:solidFill>
              </a:rPr>
              <a:t>Publique</a:t>
            </a:r>
            <a:r>
              <a:rPr lang="en-US" dirty="0">
                <a:solidFill>
                  <a:schemeClr val="tx1">
                    <a:lumMod val="75000"/>
                    <a:lumOff val="25000"/>
                  </a:schemeClr>
                </a:solidFill>
              </a:rPr>
              <a:t> </a:t>
            </a:r>
            <a:r>
              <a:rPr lang="el-GR" dirty="0" smtClean="0">
                <a:solidFill>
                  <a:schemeClr val="tx1">
                    <a:lumMod val="75000"/>
                    <a:lumOff val="25000"/>
                  </a:schemeClr>
                </a:solidFill>
              </a:rPr>
              <a:t>με την πολυεθνική εταιρεία </a:t>
            </a:r>
            <a:r>
              <a:rPr lang="en-US" dirty="0" smtClean="0">
                <a:solidFill>
                  <a:schemeClr val="tx1">
                    <a:lumMod val="75000"/>
                    <a:lumOff val="25000"/>
                  </a:schemeClr>
                </a:solidFill>
              </a:rPr>
              <a:t>BVA  </a:t>
            </a:r>
            <a:endParaRPr lang="en-US" dirty="0">
              <a:solidFill>
                <a:schemeClr val="tx1">
                  <a:lumMod val="75000"/>
                  <a:lumOff val="25000"/>
                </a:schemeClr>
              </a:solidFill>
            </a:endParaRPr>
          </a:p>
          <a:p>
            <a:endParaRPr lang="en-US" dirty="0">
              <a:solidFill>
                <a:schemeClr val="tx1">
                  <a:lumMod val="75000"/>
                  <a:lumOff val="25000"/>
                </a:schemeClr>
              </a:solidFill>
            </a:endParaRPr>
          </a:p>
          <a:p>
            <a:r>
              <a:rPr lang="el-GR" dirty="0" smtClean="0">
                <a:solidFill>
                  <a:schemeClr val="tx1">
                    <a:lumMod val="75000"/>
                    <a:lumOff val="25000"/>
                  </a:schemeClr>
                </a:solidFill>
              </a:rPr>
              <a:t>Παράδειγμα</a:t>
            </a:r>
            <a:r>
              <a:rPr lang="en-US" dirty="0" smtClean="0">
                <a:solidFill>
                  <a:schemeClr val="tx1">
                    <a:lumMod val="75000"/>
                    <a:lumOff val="25000"/>
                  </a:schemeClr>
                </a:solidFill>
              </a:rPr>
              <a:t>: </a:t>
            </a:r>
            <a:r>
              <a:rPr lang="el-GR" dirty="0" smtClean="0">
                <a:solidFill>
                  <a:schemeClr val="tx1">
                    <a:lumMod val="75000"/>
                    <a:lumOff val="25000"/>
                  </a:schemeClr>
                </a:solidFill>
              </a:rPr>
              <a:t>αύξηση </a:t>
            </a:r>
            <a:r>
              <a:rPr lang="en-US" dirty="0" smtClean="0">
                <a:solidFill>
                  <a:schemeClr val="tx1">
                    <a:lumMod val="75000"/>
                    <a:lumOff val="25000"/>
                  </a:schemeClr>
                </a:solidFill>
              </a:rPr>
              <a:t>10%</a:t>
            </a:r>
            <a:r>
              <a:rPr lang="el-GR" dirty="0" smtClean="0">
                <a:solidFill>
                  <a:schemeClr val="tx1">
                    <a:lumMod val="75000"/>
                    <a:lumOff val="25000"/>
                  </a:schemeClr>
                </a:solidFill>
              </a:rPr>
              <a:t> σε φορολογικές δηλώσεις, και μείωση κατανάλωσης 400 τόνων χαρτιού σε 3 βήματα:</a:t>
            </a:r>
            <a:endParaRPr lang="en-US" dirty="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Βήμα</a:t>
            </a:r>
            <a:r>
              <a:rPr lang="en-US" sz="1400" dirty="0" smtClean="0">
                <a:solidFill>
                  <a:schemeClr val="tx1">
                    <a:lumMod val="75000"/>
                    <a:lumOff val="25000"/>
                  </a:schemeClr>
                </a:solidFill>
              </a:rPr>
              <a:t> </a:t>
            </a:r>
            <a:r>
              <a:rPr lang="en-US" sz="1400" dirty="0">
                <a:solidFill>
                  <a:schemeClr val="tx1">
                    <a:lumMod val="75000"/>
                    <a:lumOff val="25000"/>
                  </a:schemeClr>
                </a:solidFill>
              </a:rPr>
              <a:t>1</a:t>
            </a:r>
            <a:r>
              <a:rPr lang="en-US" sz="1400" dirty="0" smtClean="0">
                <a:solidFill>
                  <a:schemeClr val="tx1">
                    <a:lumMod val="75000"/>
                    <a:lumOff val="25000"/>
                  </a:schemeClr>
                </a:solidFill>
              </a:rPr>
              <a:t>:</a:t>
            </a:r>
            <a:r>
              <a:rPr lang="el-GR" sz="1400" dirty="0" smtClean="0">
                <a:solidFill>
                  <a:schemeClr val="tx1">
                    <a:lumMod val="75000"/>
                    <a:lumOff val="25000"/>
                  </a:schemeClr>
                </a:solidFill>
              </a:rPr>
              <a:t> επανασχεδιασμός του </a:t>
            </a:r>
            <a:r>
              <a:rPr lang="en-US" sz="1400" dirty="0" smtClean="0">
                <a:solidFill>
                  <a:schemeClr val="tx1">
                    <a:lumMod val="75000"/>
                    <a:lumOff val="25000"/>
                  </a:schemeClr>
                </a:solidFill>
              </a:rPr>
              <a:t>website </a:t>
            </a:r>
            <a:r>
              <a:rPr lang="el-GR" sz="1400" dirty="0" smtClean="0">
                <a:solidFill>
                  <a:schemeClr val="tx1">
                    <a:lumMod val="75000"/>
                    <a:lumOff val="25000"/>
                  </a:schemeClr>
                </a:solidFill>
              </a:rPr>
              <a:t>της φορολογικής διοίκησης με βάση </a:t>
            </a:r>
            <a:r>
              <a:rPr lang="en-US" sz="1400" dirty="0" smtClean="0">
                <a:solidFill>
                  <a:schemeClr val="tx1">
                    <a:lumMod val="75000"/>
                    <a:lumOff val="25000"/>
                  </a:schemeClr>
                </a:solidFill>
              </a:rPr>
              <a:t>feedback</a:t>
            </a:r>
            <a:r>
              <a:rPr lang="el-GR" sz="1400" dirty="0" smtClean="0">
                <a:solidFill>
                  <a:schemeClr val="tx1">
                    <a:lumMod val="75000"/>
                    <a:lumOff val="25000"/>
                  </a:schemeClr>
                </a:solidFill>
              </a:rPr>
              <a:t> από τους πολίτες</a:t>
            </a:r>
            <a:endParaRPr lang="el-GR" sz="1400" dirty="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Βήμα</a:t>
            </a:r>
            <a:r>
              <a:rPr lang="en-US" sz="1400" dirty="0" smtClean="0">
                <a:solidFill>
                  <a:schemeClr val="tx1">
                    <a:lumMod val="75000"/>
                    <a:lumOff val="25000"/>
                  </a:schemeClr>
                </a:solidFill>
              </a:rPr>
              <a:t> </a:t>
            </a:r>
            <a:r>
              <a:rPr lang="en-US" sz="1400" dirty="0">
                <a:solidFill>
                  <a:schemeClr val="tx1">
                    <a:lumMod val="75000"/>
                    <a:lumOff val="25000"/>
                  </a:schemeClr>
                </a:solidFill>
              </a:rPr>
              <a:t>2</a:t>
            </a:r>
            <a:r>
              <a:rPr lang="en-US" sz="1400" dirty="0" smtClean="0">
                <a:solidFill>
                  <a:schemeClr val="tx1">
                    <a:lumMod val="75000"/>
                    <a:lumOff val="25000"/>
                  </a:schemeClr>
                </a:solidFill>
              </a:rPr>
              <a:t>:</a:t>
            </a:r>
            <a:r>
              <a:rPr lang="el-GR" sz="1400" dirty="0" smtClean="0">
                <a:solidFill>
                  <a:schemeClr val="tx1">
                    <a:lumMod val="75000"/>
                    <a:lumOff val="25000"/>
                  </a:schemeClr>
                </a:solidFill>
              </a:rPr>
              <a:t> επανασχεδιασμός </a:t>
            </a:r>
            <a:r>
              <a:rPr lang="el-GR" sz="1400" dirty="0" smtClean="0">
                <a:solidFill>
                  <a:schemeClr val="tx1">
                    <a:lumMod val="75000"/>
                    <a:lumOff val="25000"/>
                  </a:schemeClr>
                </a:solidFill>
              </a:rPr>
              <a:t>του εκκαθαριστικο</a:t>
            </a:r>
            <a:r>
              <a:rPr lang="el-GR" sz="1400" dirty="0" smtClean="0">
                <a:solidFill>
                  <a:schemeClr val="tx1">
                    <a:lumMod val="75000"/>
                    <a:lumOff val="25000"/>
                  </a:schemeClr>
                </a:solidFill>
              </a:rPr>
              <a:t>ύ σημειώματος</a:t>
            </a:r>
            <a:endParaRPr lang="el-GR" sz="1400" dirty="0" smtClean="0">
              <a:solidFill>
                <a:srgbClr val="FF0000"/>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Βήμα</a:t>
            </a:r>
            <a:r>
              <a:rPr lang="en-US" sz="1400" dirty="0" smtClean="0">
                <a:solidFill>
                  <a:schemeClr val="tx1">
                    <a:lumMod val="75000"/>
                    <a:lumOff val="25000"/>
                  </a:schemeClr>
                </a:solidFill>
              </a:rPr>
              <a:t> </a:t>
            </a:r>
            <a:r>
              <a:rPr lang="en-US" sz="1400" dirty="0">
                <a:solidFill>
                  <a:schemeClr val="tx1">
                    <a:lumMod val="75000"/>
                    <a:lumOff val="25000"/>
                  </a:schemeClr>
                </a:solidFill>
              </a:rPr>
              <a:t>3: </a:t>
            </a:r>
            <a:r>
              <a:rPr lang="el-GR" sz="1400" dirty="0" smtClean="0">
                <a:solidFill>
                  <a:schemeClr val="tx1">
                    <a:lumMod val="75000"/>
                    <a:lumOff val="25000"/>
                  </a:schemeClr>
                </a:solidFill>
              </a:rPr>
              <a:t>αλλαγή του προεπιλεγμένου κανόνα από έντυπη σε ηλεκτρονική κατάθεση</a:t>
            </a:r>
            <a:endParaRPr lang="en-US" sz="1400"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Μοντέλα Μονάδων Ώθησης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4196690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Καθίσταται σταδιακά αναπόσπαστο κομμάτι του διοικητικού δικαίου ανά τον κόσμο</a:t>
            </a:r>
            <a:endParaRPr lang="en-US" dirty="0">
              <a:solidFill>
                <a:schemeClr val="tx1">
                  <a:lumMod val="75000"/>
                  <a:lumOff val="25000"/>
                </a:schemeClr>
              </a:solidFill>
            </a:endParaRPr>
          </a:p>
          <a:p>
            <a:endParaRPr lang="en-US" dirty="0">
              <a:solidFill>
                <a:schemeClr val="tx1">
                  <a:lumMod val="75000"/>
                  <a:lumOff val="25000"/>
                </a:schemeClr>
              </a:solidFill>
            </a:endParaRPr>
          </a:p>
          <a:p>
            <a:r>
              <a:rPr lang="el-GR" dirty="0" smtClean="0">
                <a:solidFill>
                  <a:schemeClr val="tx1">
                    <a:lumMod val="75000"/>
                    <a:lumOff val="25000"/>
                  </a:schemeClr>
                </a:solidFill>
              </a:rPr>
              <a:t>ΗΠΑ</a:t>
            </a:r>
            <a:endParaRPr lang="en-US" dirty="0">
              <a:solidFill>
                <a:schemeClr val="tx1">
                  <a:lumMod val="75000"/>
                  <a:lumOff val="25000"/>
                </a:schemeClr>
              </a:solidFill>
            </a:endParaRPr>
          </a:p>
          <a:p>
            <a:pPr marL="742950" lvl="1" indent="-285750">
              <a:buFont typeface="Wingdings" panose="05000000000000000000" pitchFamily="2" charset="2"/>
              <a:buChar char="Ø"/>
            </a:pPr>
            <a:r>
              <a:rPr lang="en-US" sz="1400" dirty="0">
                <a:solidFill>
                  <a:schemeClr val="tx1">
                    <a:lumMod val="75000"/>
                    <a:lumOff val="25000"/>
                  </a:schemeClr>
                </a:solidFill>
              </a:rPr>
              <a:t>Office of Information and Regulatory Affaires (OIRA) </a:t>
            </a:r>
            <a:r>
              <a:rPr lang="el-GR" sz="1400" dirty="0" smtClean="0">
                <a:solidFill>
                  <a:schemeClr val="tx1">
                    <a:lumMod val="75000"/>
                    <a:lumOff val="25000"/>
                  </a:schemeClr>
                </a:solidFill>
              </a:rPr>
              <a:t>και </a:t>
            </a:r>
            <a:r>
              <a:rPr lang="en-US" sz="1400" dirty="0" smtClean="0">
                <a:solidFill>
                  <a:schemeClr val="tx1">
                    <a:lumMod val="75000"/>
                    <a:lumOff val="25000"/>
                  </a:schemeClr>
                </a:solidFill>
              </a:rPr>
              <a:t>White </a:t>
            </a:r>
            <a:r>
              <a:rPr lang="en-US" sz="1400" dirty="0">
                <a:solidFill>
                  <a:schemeClr val="tx1">
                    <a:lumMod val="75000"/>
                    <a:lumOff val="25000"/>
                  </a:schemeClr>
                </a:solidFill>
              </a:rPr>
              <a:t>House Social and Behavioral Sciences Team (</a:t>
            </a:r>
            <a:r>
              <a:rPr lang="en-US" sz="1400" dirty="0" smtClean="0">
                <a:solidFill>
                  <a:schemeClr val="tx1">
                    <a:lumMod val="75000"/>
                    <a:lumOff val="25000"/>
                  </a:schemeClr>
                </a:solidFill>
              </a:rPr>
              <a:t>SBST)</a:t>
            </a:r>
            <a:endParaRPr lang="el-GR" sz="1400" dirty="0" smtClean="0">
              <a:solidFill>
                <a:schemeClr val="tx1">
                  <a:lumMod val="75000"/>
                  <a:lumOff val="25000"/>
                </a:schemeClr>
              </a:solidFill>
            </a:endParaRPr>
          </a:p>
          <a:p>
            <a:pPr marL="742950" lvl="1" indent="-285750">
              <a:buFont typeface="Wingdings" panose="05000000000000000000" pitchFamily="2" charset="2"/>
              <a:buChar char="Ø"/>
            </a:pPr>
            <a:endParaRPr lang="el-GR" sz="1400" dirty="0" smtClean="0">
              <a:solidFill>
                <a:schemeClr val="tx1">
                  <a:lumMod val="75000"/>
                  <a:lumOff val="25000"/>
                </a:schemeClr>
              </a:solidFill>
            </a:endParaRPr>
          </a:p>
          <a:p>
            <a:pPr marL="742950" lvl="1" indent="-285750">
              <a:buFont typeface="Wingdings" panose="05000000000000000000" pitchFamily="2" charset="2"/>
              <a:buChar char="Ø"/>
            </a:pPr>
            <a:r>
              <a:rPr lang="en-US" sz="1400" dirty="0" smtClean="0">
                <a:solidFill>
                  <a:schemeClr val="tx1">
                    <a:lumMod val="75000"/>
                    <a:lumOff val="25000"/>
                  </a:schemeClr>
                </a:solidFill>
              </a:rPr>
              <a:t>EO </a:t>
            </a:r>
            <a:r>
              <a:rPr lang="en-US" sz="1400" dirty="0">
                <a:solidFill>
                  <a:schemeClr val="tx1">
                    <a:lumMod val="75000"/>
                    <a:lumOff val="25000"/>
                  </a:schemeClr>
                </a:solidFill>
              </a:rPr>
              <a:t>13,563 </a:t>
            </a:r>
            <a:r>
              <a:rPr lang="el-GR" sz="1400" dirty="0" smtClean="0">
                <a:solidFill>
                  <a:schemeClr val="tx1">
                    <a:lumMod val="75000"/>
                    <a:lumOff val="25000"/>
                  </a:schemeClr>
                </a:solidFill>
              </a:rPr>
              <a:t>της</a:t>
            </a:r>
            <a:r>
              <a:rPr lang="en-US" sz="1400" dirty="0" smtClean="0">
                <a:solidFill>
                  <a:schemeClr val="tx1">
                    <a:lumMod val="75000"/>
                    <a:lumOff val="25000"/>
                  </a:schemeClr>
                </a:solidFill>
              </a:rPr>
              <a:t> </a:t>
            </a:r>
            <a:r>
              <a:rPr lang="en-US" sz="1400" dirty="0">
                <a:solidFill>
                  <a:schemeClr val="tx1">
                    <a:lumMod val="75000"/>
                    <a:lumOff val="25000"/>
                  </a:schemeClr>
                </a:solidFill>
              </a:rPr>
              <a:t>18 </a:t>
            </a:r>
            <a:r>
              <a:rPr lang="el-GR" sz="1400" dirty="0" smtClean="0">
                <a:solidFill>
                  <a:schemeClr val="tx1">
                    <a:lumMod val="75000"/>
                    <a:lumOff val="25000"/>
                  </a:schemeClr>
                </a:solidFill>
              </a:rPr>
              <a:t>Ιανουαρίου</a:t>
            </a:r>
            <a:r>
              <a:rPr lang="en-US" sz="1400" dirty="0" smtClean="0">
                <a:solidFill>
                  <a:schemeClr val="tx1">
                    <a:lumMod val="75000"/>
                    <a:lumOff val="25000"/>
                  </a:schemeClr>
                </a:solidFill>
              </a:rPr>
              <a:t> </a:t>
            </a:r>
            <a:r>
              <a:rPr lang="en-US" sz="1400" dirty="0">
                <a:solidFill>
                  <a:schemeClr val="tx1">
                    <a:lumMod val="75000"/>
                    <a:lumOff val="25000"/>
                  </a:schemeClr>
                </a:solidFill>
              </a:rPr>
              <a:t>2011: </a:t>
            </a:r>
            <a:r>
              <a:rPr lang="en-US" sz="1400" i="1" dirty="0" smtClean="0">
                <a:solidFill>
                  <a:schemeClr val="tx1">
                    <a:lumMod val="75000"/>
                    <a:lumOff val="25000"/>
                  </a:schemeClr>
                </a:solidFill>
              </a:rPr>
              <a:t>flexible approaches</a:t>
            </a:r>
            <a:endParaRPr lang="el-GR" sz="1400" dirty="0" smtClean="0">
              <a:solidFill>
                <a:schemeClr val="tx1">
                  <a:lumMod val="75000"/>
                  <a:lumOff val="25000"/>
                </a:schemeClr>
              </a:solidFill>
            </a:endParaRPr>
          </a:p>
          <a:p>
            <a:pPr marL="1200150" lvl="2" indent="-285750">
              <a:buFont typeface="Wingdings" charset="2"/>
              <a:buChar char="ü"/>
            </a:pPr>
            <a:r>
              <a:rPr lang="el-GR" sz="1400" dirty="0" smtClean="0">
                <a:solidFill>
                  <a:schemeClr val="tx1">
                    <a:lumMod val="75000"/>
                    <a:lumOff val="25000"/>
                  </a:schemeClr>
                </a:solidFill>
              </a:rPr>
              <a:t>διαστρωμ</a:t>
            </a:r>
            <a:r>
              <a:rPr lang="el-GR" sz="1400" dirty="0" smtClean="0">
                <a:solidFill>
                  <a:schemeClr val="tx1">
                    <a:lumMod val="75000"/>
                    <a:lumOff val="25000"/>
                  </a:schemeClr>
                </a:solidFill>
              </a:rPr>
              <a:t>άτωση παραδοσιακών ρυθμιστικών εργαλείων (</a:t>
            </a:r>
            <a:r>
              <a:rPr lang="en-US" sz="1400" i="1" dirty="0" smtClean="0">
                <a:solidFill>
                  <a:schemeClr val="tx1">
                    <a:lumMod val="75000"/>
                    <a:lumOff val="25000"/>
                  </a:schemeClr>
                </a:solidFill>
              </a:rPr>
              <a:t>direct regulation</a:t>
            </a:r>
            <a:r>
              <a:rPr lang="el-GR" sz="1400" dirty="0" smtClean="0">
                <a:solidFill>
                  <a:schemeClr val="tx1">
                    <a:lumMod val="75000"/>
                    <a:lumOff val="25000"/>
                  </a:schemeClr>
                </a:solidFill>
              </a:rPr>
              <a:t>), ρυθμιστικών εργαλείων της αγοράς όπως κίνητρα, και ωθήσεων </a:t>
            </a:r>
            <a:endParaRPr lang="el-GR" sz="1400" dirty="0" smtClean="0">
              <a:solidFill>
                <a:schemeClr val="tx1">
                  <a:lumMod val="75000"/>
                  <a:lumOff val="25000"/>
                </a:schemeClr>
              </a:solidFill>
            </a:endParaRPr>
          </a:p>
          <a:p>
            <a:pPr marL="742950" lvl="1" indent="-285750">
              <a:buFont typeface="Wingdings" panose="05000000000000000000" pitchFamily="2" charset="2"/>
              <a:buChar char="Ø"/>
            </a:pPr>
            <a:endParaRPr lang="el-GR" sz="1400" dirty="0" smtClean="0">
              <a:solidFill>
                <a:schemeClr val="tx1">
                  <a:lumMod val="75000"/>
                  <a:lumOff val="25000"/>
                </a:schemeClr>
              </a:solidFill>
            </a:endParaRPr>
          </a:p>
          <a:p>
            <a:pPr marL="742950" lvl="1" indent="-285750">
              <a:buFont typeface="Wingdings" panose="05000000000000000000" pitchFamily="2" charset="2"/>
              <a:buChar char="Ø"/>
            </a:pPr>
            <a:r>
              <a:rPr lang="en-US" sz="1400" dirty="0" smtClean="0">
                <a:solidFill>
                  <a:schemeClr val="tx1">
                    <a:lumMod val="75000"/>
                    <a:lumOff val="25000"/>
                  </a:schemeClr>
                </a:solidFill>
              </a:rPr>
              <a:t>EO </a:t>
            </a:r>
            <a:r>
              <a:rPr lang="el-GR" sz="1400" dirty="0" smtClean="0">
                <a:solidFill>
                  <a:schemeClr val="tx1">
                    <a:lumMod val="75000"/>
                    <a:lumOff val="25000"/>
                  </a:schemeClr>
                </a:solidFill>
              </a:rPr>
              <a:t>της</a:t>
            </a:r>
            <a:r>
              <a:rPr lang="en-US" sz="1400" dirty="0" smtClean="0">
                <a:solidFill>
                  <a:schemeClr val="tx1">
                    <a:lumMod val="75000"/>
                    <a:lumOff val="25000"/>
                  </a:schemeClr>
                </a:solidFill>
              </a:rPr>
              <a:t> </a:t>
            </a:r>
            <a:r>
              <a:rPr lang="en-US" sz="1400" dirty="0">
                <a:solidFill>
                  <a:schemeClr val="tx1">
                    <a:lumMod val="75000"/>
                    <a:lumOff val="25000"/>
                  </a:schemeClr>
                </a:solidFill>
              </a:rPr>
              <a:t>15 </a:t>
            </a:r>
            <a:r>
              <a:rPr lang="el-GR" sz="1400" dirty="0" smtClean="0">
                <a:solidFill>
                  <a:schemeClr val="tx1">
                    <a:lumMod val="75000"/>
                    <a:lumOff val="25000"/>
                  </a:schemeClr>
                </a:solidFill>
              </a:rPr>
              <a:t>Σεπτεμβρίου</a:t>
            </a:r>
            <a:r>
              <a:rPr lang="en-US" sz="1400" dirty="0" smtClean="0">
                <a:solidFill>
                  <a:schemeClr val="tx1">
                    <a:lumMod val="75000"/>
                    <a:lumOff val="25000"/>
                  </a:schemeClr>
                </a:solidFill>
              </a:rPr>
              <a:t> </a:t>
            </a:r>
            <a:r>
              <a:rPr lang="en-US" sz="1400" dirty="0">
                <a:solidFill>
                  <a:schemeClr val="tx1">
                    <a:lumMod val="75000"/>
                    <a:lumOff val="25000"/>
                  </a:schemeClr>
                </a:solidFill>
              </a:rPr>
              <a:t>2015 </a:t>
            </a:r>
            <a:r>
              <a:rPr lang="el-GR" sz="1400" dirty="0" smtClean="0">
                <a:solidFill>
                  <a:schemeClr val="tx1">
                    <a:lumMod val="75000"/>
                    <a:lumOff val="25000"/>
                  </a:schemeClr>
                </a:solidFill>
              </a:rPr>
              <a:t>«</a:t>
            </a:r>
            <a:r>
              <a:rPr lang="en-US" sz="1400" dirty="0" smtClean="0">
                <a:solidFill>
                  <a:schemeClr val="tx1">
                    <a:lumMod val="75000"/>
                    <a:lumOff val="25000"/>
                  </a:schemeClr>
                </a:solidFill>
              </a:rPr>
              <a:t>Using </a:t>
            </a:r>
            <a:r>
              <a:rPr lang="en-US" sz="1400" dirty="0">
                <a:solidFill>
                  <a:schemeClr val="tx1">
                    <a:lumMod val="75000"/>
                    <a:lumOff val="25000"/>
                  </a:schemeClr>
                </a:solidFill>
              </a:rPr>
              <a:t>Behavioral Science Insights to Better Serve the American </a:t>
            </a:r>
            <a:r>
              <a:rPr lang="en-US" sz="1400" dirty="0" smtClean="0">
                <a:solidFill>
                  <a:schemeClr val="tx1">
                    <a:lumMod val="75000"/>
                    <a:lumOff val="25000"/>
                  </a:schemeClr>
                </a:solidFill>
              </a:rPr>
              <a:t>People</a:t>
            </a:r>
            <a:r>
              <a:rPr lang="el-GR" sz="1400" dirty="0" smtClean="0">
                <a:solidFill>
                  <a:schemeClr val="tx1">
                    <a:lumMod val="75000"/>
                    <a:lumOff val="25000"/>
                  </a:schemeClr>
                </a:solidFill>
              </a:rPr>
              <a:t>»</a:t>
            </a:r>
            <a:endParaRPr lang="en-US" sz="1400"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Ένα Γενικό Εργαλείο του Διοικητικού Δικαίου</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2617920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1"/>
          </p:nvPr>
        </p:nvSpPr>
        <p:spPr/>
        <p:txBody>
          <a:bodyPr/>
          <a:lstStyle/>
          <a:p>
            <a:r>
              <a:rPr lang="el-GR" dirty="0" smtClean="0"/>
              <a:t>Διακρατικές </a:t>
            </a:r>
            <a:r>
              <a:rPr lang="el-GR" dirty="0" smtClean="0"/>
              <a:t>και Διεθνείς </a:t>
            </a:r>
            <a:r>
              <a:rPr lang="el-GR" dirty="0" smtClean="0"/>
              <a:t>Διαστάσεις του ΣΔΟ</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2" name="Picture 1"/>
          <p:cNvPicPr>
            <a:picLocks noChangeAspect="1"/>
          </p:cNvPicPr>
          <p:nvPr/>
        </p:nvPicPr>
        <p:blipFill>
          <a:blip r:embed="rId2"/>
          <a:stretch>
            <a:fillRect/>
          </a:stretch>
        </p:blipFill>
        <p:spPr>
          <a:xfrm>
            <a:off x="1506736" y="1776592"/>
            <a:ext cx="6379064" cy="3281834"/>
          </a:xfrm>
          <a:prstGeom prst="rect">
            <a:avLst/>
          </a:prstGeom>
        </p:spPr>
      </p:pic>
    </p:spTree>
    <p:extLst>
      <p:ext uri="{BB962C8B-B14F-4D97-AF65-F5344CB8AC3E}">
        <p14:creationId xmlns:p14="http://schemas.microsoft.com/office/powerpoint/2010/main" val="3053102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Οδηγία </a:t>
            </a:r>
            <a:r>
              <a:rPr lang="el-GR" dirty="0">
                <a:solidFill>
                  <a:schemeClr val="tx1">
                    <a:lumMod val="75000"/>
                    <a:lumOff val="25000"/>
                  </a:schemeClr>
                </a:solidFill>
              </a:rPr>
              <a:t>2011/83/ΕΕ </a:t>
            </a:r>
            <a:r>
              <a:rPr lang="el-GR" dirty="0" smtClean="0">
                <a:solidFill>
                  <a:schemeClr val="tx1">
                    <a:lumMod val="75000"/>
                    <a:lumOff val="25000"/>
                  </a:schemeClr>
                </a:solidFill>
              </a:rPr>
              <a:t>της </a:t>
            </a:r>
            <a:r>
              <a:rPr lang="el-GR" dirty="0">
                <a:solidFill>
                  <a:schemeClr val="tx1">
                    <a:lumMod val="75000"/>
                    <a:lumOff val="25000"/>
                  </a:schemeClr>
                </a:solidFill>
              </a:rPr>
              <a:t>25ης </a:t>
            </a:r>
            <a:r>
              <a:rPr lang="el-GR" dirty="0" smtClean="0">
                <a:solidFill>
                  <a:schemeClr val="tx1">
                    <a:lumMod val="75000"/>
                    <a:lumOff val="25000"/>
                  </a:schemeClr>
                </a:solidFill>
              </a:rPr>
              <a:t>Οκτωβρίου 2011</a:t>
            </a:r>
          </a:p>
          <a:p>
            <a:endParaRPr lang="el-GR" dirty="0">
              <a:solidFill>
                <a:schemeClr val="tx1">
                  <a:lumMod val="75000"/>
                  <a:lumOff val="25000"/>
                </a:schemeClr>
              </a:solidFill>
            </a:endParaRPr>
          </a:p>
          <a:p>
            <a:r>
              <a:rPr lang="el-GR" dirty="0">
                <a:solidFill>
                  <a:schemeClr val="tx1">
                    <a:lumMod val="75000"/>
                    <a:lumOff val="25000"/>
                  </a:schemeClr>
                </a:solidFill>
              </a:rPr>
              <a:t>Άρθρο </a:t>
            </a:r>
            <a:r>
              <a:rPr lang="el-GR" dirty="0" smtClean="0">
                <a:solidFill>
                  <a:schemeClr val="tx1">
                    <a:lumMod val="75000"/>
                    <a:lumOff val="25000"/>
                  </a:schemeClr>
                </a:solidFill>
              </a:rPr>
              <a:t>22 (Πρόσθετες πληρωμές)</a:t>
            </a:r>
            <a:endParaRPr lang="el-GR" dirty="0">
              <a:solidFill>
                <a:schemeClr val="tx1">
                  <a:lumMod val="75000"/>
                  <a:lumOff val="25000"/>
                </a:schemeClr>
              </a:solidFill>
            </a:endParaRPr>
          </a:p>
          <a:p>
            <a:pPr lvl="1">
              <a:buFont typeface="Wingdings" charset="2"/>
              <a:buChar char="Ø"/>
            </a:pPr>
            <a:r>
              <a:rPr lang="el-GR" sz="1400" dirty="0" smtClean="0">
                <a:solidFill>
                  <a:schemeClr val="tx1">
                    <a:lumMod val="75000"/>
                    <a:lumOff val="25000"/>
                  </a:schemeClr>
                </a:solidFill>
              </a:rPr>
              <a:t>«Προτού </a:t>
            </a:r>
            <a:r>
              <a:rPr lang="el-GR" sz="1400" dirty="0">
                <a:solidFill>
                  <a:schemeClr val="tx1">
                    <a:lumMod val="75000"/>
                    <a:lumOff val="25000"/>
                  </a:schemeClr>
                </a:solidFill>
              </a:rPr>
              <a:t>ο καταναλωτής δεσμευθεί από τη σύμβαση ή προσφορά, ο έμπορος επιδιώκει τη</a:t>
            </a:r>
            <a:r>
              <a:rPr lang="el-GR" sz="1400" b="1" dirty="0">
                <a:solidFill>
                  <a:schemeClr val="tx1">
                    <a:lumMod val="75000"/>
                    <a:lumOff val="25000"/>
                  </a:schemeClr>
                </a:solidFill>
              </a:rPr>
              <a:t> ρητή συναίνεση</a:t>
            </a:r>
            <a:r>
              <a:rPr lang="el-GR" sz="1400" dirty="0">
                <a:solidFill>
                  <a:schemeClr val="tx1">
                    <a:lumMod val="75000"/>
                    <a:lumOff val="25000"/>
                  </a:schemeClr>
                </a:solidFill>
              </a:rPr>
              <a:t> του καταναλωτή για κάθε πρόσθετη πληρωμή επιπλέον της αμοιβής που συμφωνείται για την κύρια συμβατική υποχρέωση του εμπόρου. Εάν ο έμπορος δεν έχει λάβει τη ρητή συγκατάθεση του καταναλωτή, αλλά την έχει συναγάγει, χρησιμοποιώντας τις </a:t>
            </a:r>
            <a:r>
              <a:rPr lang="el-GR" sz="1400" b="1" dirty="0">
                <a:solidFill>
                  <a:schemeClr val="tx1">
                    <a:lumMod val="75000"/>
                    <a:lumOff val="25000"/>
                  </a:schemeClr>
                </a:solidFill>
              </a:rPr>
              <a:t>προκαθορισμένες επιλογές </a:t>
            </a:r>
            <a:r>
              <a:rPr lang="el-GR" sz="1400" dirty="0">
                <a:solidFill>
                  <a:schemeClr val="tx1">
                    <a:lumMod val="75000"/>
                    <a:lumOff val="25000"/>
                  </a:schemeClr>
                </a:solidFill>
              </a:rPr>
              <a:t>τις οποίες ο καταναλωτής απαιτείται να απορρίψει προκειμένου να αποφύγει την πρόσθετη πληρωμή, ο καταναλωτής δικαιούται την επιστροφή αυτής της </a:t>
            </a:r>
            <a:r>
              <a:rPr lang="el-GR" sz="1400" dirty="0" smtClean="0">
                <a:solidFill>
                  <a:schemeClr val="tx1">
                    <a:lumMod val="75000"/>
                    <a:lumOff val="25000"/>
                  </a:schemeClr>
                </a:solidFill>
              </a:rPr>
              <a:t>πληρωμής».</a:t>
            </a:r>
            <a:endParaRPr lang="de-DE" sz="1400"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Διακρατικές </a:t>
            </a:r>
            <a:r>
              <a:rPr lang="el-GR" dirty="0" smtClean="0"/>
              <a:t>και Διεθνείς </a:t>
            </a:r>
            <a:r>
              <a:rPr lang="el-GR" dirty="0" smtClean="0"/>
              <a:t>Διαστάσεις του ΣΔΟ</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1927927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Οργανωτικό πλαίσιο</a:t>
            </a:r>
          </a:p>
          <a:p>
            <a:pPr marL="742950" lvl="1" indent="-285750">
              <a:buFont typeface="Wingdings" charset="2"/>
              <a:buChar char="Ø"/>
            </a:pPr>
            <a:r>
              <a:rPr lang="el-GR" sz="1400" dirty="0">
                <a:solidFill>
                  <a:schemeClr val="tx1">
                    <a:lumMod val="75000"/>
                    <a:lumOff val="25000"/>
                  </a:schemeClr>
                </a:solidFill>
              </a:rPr>
              <a:t>π</a:t>
            </a:r>
            <a:r>
              <a:rPr lang="el-GR" sz="1400" dirty="0" smtClean="0">
                <a:solidFill>
                  <a:schemeClr val="tx1">
                    <a:lumMod val="75000"/>
                    <a:lumOff val="25000"/>
                  </a:schemeClr>
                </a:solidFill>
              </a:rPr>
              <a:t>ρωτοπόροι: Γενική Διεύθυνση Υγείας και Προστασίας Καταναλωτών, και ΓΔ </a:t>
            </a:r>
            <a:r>
              <a:rPr lang="el-GR" sz="1400" dirty="0" smtClean="0">
                <a:solidFill>
                  <a:schemeClr val="tx1">
                    <a:lumMod val="75000"/>
                    <a:lumOff val="25000"/>
                  </a:schemeClr>
                </a:solidFill>
              </a:rPr>
              <a:t>Ανταγωνισμού</a:t>
            </a:r>
            <a:endParaRPr lang="el-GR" sz="1400" dirty="0">
              <a:solidFill>
                <a:schemeClr val="tx1">
                  <a:lumMod val="75000"/>
                  <a:lumOff val="25000"/>
                </a:schemeClr>
              </a:solidFill>
            </a:endParaRPr>
          </a:p>
          <a:p>
            <a:pPr marL="742950" lvl="1" indent="-285750">
              <a:buFont typeface="Wingdings" charset="2"/>
              <a:buChar char="Ø"/>
            </a:pPr>
            <a:endParaRPr lang="el-GR" sz="1400" dirty="0">
              <a:solidFill>
                <a:schemeClr val="tx1">
                  <a:lumMod val="75000"/>
                  <a:lumOff val="25000"/>
                </a:schemeClr>
              </a:solidFill>
            </a:endParaRPr>
          </a:p>
          <a:p>
            <a:pPr marL="742950" lvl="1" indent="-285750">
              <a:buFont typeface="Wingdings" charset="2"/>
              <a:buChar char="Ø"/>
            </a:pPr>
            <a:r>
              <a:rPr lang="el-GR" sz="1400" dirty="0" smtClean="0">
                <a:solidFill>
                  <a:schemeClr val="tx1">
                    <a:lumMod val="75000"/>
                    <a:lumOff val="25000"/>
                  </a:schemeClr>
                </a:solidFill>
              </a:rPr>
              <a:t>«</a:t>
            </a:r>
            <a:r>
              <a:rPr lang="en-US" sz="1400" dirty="0" smtClean="0">
                <a:solidFill>
                  <a:schemeClr val="tx1">
                    <a:lumMod val="75000"/>
                    <a:lumOff val="25000"/>
                  </a:schemeClr>
                </a:solidFill>
              </a:rPr>
              <a:t>Foresight </a:t>
            </a:r>
            <a:r>
              <a:rPr lang="en-US" sz="1400" dirty="0">
                <a:solidFill>
                  <a:schemeClr val="tx1">
                    <a:lumMod val="75000"/>
                    <a:lumOff val="25000"/>
                  </a:schemeClr>
                </a:solidFill>
              </a:rPr>
              <a:t>and Behavioural Insights </a:t>
            </a:r>
            <a:r>
              <a:rPr lang="en-US" sz="1400" dirty="0" smtClean="0">
                <a:solidFill>
                  <a:schemeClr val="tx1">
                    <a:lumMod val="75000"/>
                    <a:lumOff val="25000"/>
                  </a:schemeClr>
                </a:solidFill>
              </a:rPr>
              <a:t>Unit</a:t>
            </a:r>
            <a:r>
              <a:rPr lang="el-GR" sz="1400" dirty="0" smtClean="0">
                <a:solidFill>
                  <a:schemeClr val="tx1">
                    <a:lumMod val="75000"/>
                    <a:lumOff val="25000"/>
                  </a:schemeClr>
                </a:solidFill>
              </a:rPr>
              <a:t>»</a:t>
            </a:r>
            <a:r>
              <a:rPr lang="el-GR" sz="1400" dirty="0" smtClean="0">
                <a:solidFill>
                  <a:schemeClr val="tx1">
                    <a:lumMod val="75000"/>
                    <a:lumOff val="25000"/>
                  </a:schemeClr>
                </a:solidFill>
              </a:rPr>
              <a:t> </a:t>
            </a:r>
            <a:r>
              <a:rPr lang="el-GR" sz="1400" dirty="0" smtClean="0">
                <a:solidFill>
                  <a:schemeClr val="tx1">
                    <a:lumMod val="75000"/>
                    <a:lumOff val="25000"/>
                  </a:schemeClr>
                </a:solidFill>
              </a:rPr>
              <a:t>στο</a:t>
            </a:r>
            <a:r>
              <a:rPr lang="en-US" sz="1400" dirty="0" smtClean="0">
                <a:solidFill>
                  <a:schemeClr val="tx1">
                    <a:lumMod val="75000"/>
                    <a:lumOff val="25000"/>
                  </a:schemeClr>
                </a:solidFill>
              </a:rPr>
              <a:t> Joint </a:t>
            </a:r>
            <a:r>
              <a:rPr lang="en-US" sz="1400" dirty="0">
                <a:solidFill>
                  <a:schemeClr val="tx1">
                    <a:lumMod val="75000"/>
                    <a:lumOff val="25000"/>
                  </a:schemeClr>
                </a:solidFill>
              </a:rPr>
              <a:t>Research </a:t>
            </a:r>
            <a:r>
              <a:rPr lang="en-US" sz="1400" dirty="0" smtClean="0">
                <a:solidFill>
                  <a:schemeClr val="tx1">
                    <a:lumMod val="75000"/>
                    <a:lumOff val="25000"/>
                  </a:schemeClr>
                </a:solidFill>
              </a:rPr>
              <a:t>Center </a:t>
            </a:r>
            <a:r>
              <a:rPr lang="en-US" sz="1400" dirty="0">
                <a:solidFill>
                  <a:schemeClr val="tx1">
                    <a:lumMod val="75000"/>
                    <a:lumOff val="25000"/>
                  </a:schemeClr>
                </a:solidFill>
              </a:rPr>
              <a:t>(JRC</a:t>
            </a:r>
            <a:r>
              <a:rPr lang="en-US" sz="1400" dirty="0" smtClean="0">
                <a:solidFill>
                  <a:schemeClr val="tx1">
                    <a:lumMod val="75000"/>
                    <a:lumOff val="25000"/>
                  </a:schemeClr>
                </a:solidFill>
              </a:rPr>
              <a:t>)</a:t>
            </a:r>
            <a:r>
              <a:rPr lang="el-GR" sz="1400" dirty="0" smtClean="0">
                <a:solidFill>
                  <a:schemeClr val="tx1">
                    <a:lumMod val="75000"/>
                    <a:lumOff val="25000"/>
                  </a:schemeClr>
                </a:solidFill>
              </a:rPr>
              <a:t> της Επιτροπής</a:t>
            </a:r>
            <a:endParaRPr lang="en-US" sz="1400" dirty="0">
              <a:solidFill>
                <a:schemeClr val="tx1">
                  <a:lumMod val="75000"/>
                  <a:lumOff val="25000"/>
                </a:schemeClr>
              </a:solidFill>
            </a:endParaRPr>
          </a:p>
          <a:p>
            <a:endParaRPr lang="de-DE"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Διακρατικές </a:t>
            </a:r>
            <a:r>
              <a:rPr lang="el-GR" dirty="0"/>
              <a:t>και Διεθνείς </a:t>
            </a:r>
            <a:r>
              <a:rPr lang="el-GR" dirty="0" smtClean="0"/>
              <a:t>Διαστάσεις του ΣΔΟ</a:t>
            </a:r>
            <a:endParaRPr lang="de-DE" dirty="0"/>
          </a:p>
          <a:p>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165421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Νομικός Θετικισμός: Αρχές του 19</a:t>
            </a:r>
            <a:r>
              <a:rPr lang="el-GR" baseline="30000" dirty="0" smtClean="0">
                <a:solidFill>
                  <a:schemeClr val="tx1">
                    <a:lumMod val="75000"/>
                    <a:lumOff val="25000"/>
                  </a:schemeClr>
                </a:solidFill>
              </a:rPr>
              <a:t>ου</a:t>
            </a:r>
            <a:r>
              <a:rPr lang="el-GR" dirty="0" smtClean="0">
                <a:solidFill>
                  <a:schemeClr val="tx1">
                    <a:lumMod val="75000"/>
                    <a:lumOff val="25000"/>
                  </a:schemeClr>
                </a:solidFill>
              </a:rPr>
              <a:t> αιώνα, καθιέρωση της νομικής επιστήμης ως μια θετικιστική επιστήμη</a:t>
            </a:r>
          </a:p>
          <a:p>
            <a:pPr lvl="1">
              <a:buFont typeface="Wingdings" panose="05000000000000000000" pitchFamily="2" charset="2"/>
              <a:buChar char="Ø"/>
            </a:pPr>
            <a:r>
              <a:rPr lang="en-US" sz="1400" dirty="0" smtClean="0">
                <a:solidFill>
                  <a:schemeClr val="tx1">
                    <a:lumMod val="75000"/>
                    <a:lumOff val="25000"/>
                  </a:schemeClr>
                </a:solidFill>
              </a:rPr>
              <a:t> </a:t>
            </a:r>
            <a:r>
              <a:rPr lang="el-GR" sz="1400" dirty="0">
                <a:solidFill>
                  <a:schemeClr val="tx1">
                    <a:lumMod val="75000"/>
                    <a:lumOff val="25000"/>
                  </a:schemeClr>
                </a:solidFill>
              </a:rPr>
              <a:t>π</a:t>
            </a:r>
            <a:r>
              <a:rPr lang="el-GR" sz="1400" dirty="0" smtClean="0">
                <a:solidFill>
                  <a:schemeClr val="tx1">
                    <a:lumMod val="75000"/>
                    <a:lumOff val="25000"/>
                  </a:schemeClr>
                </a:solidFill>
              </a:rPr>
              <a:t>αραμένει </a:t>
            </a:r>
            <a:r>
              <a:rPr lang="el-GR" sz="1400" dirty="0" smtClean="0">
                <a:solidFill>
                  <a:schemeClr val="tx1">
                    <a:lumMod val="75000"/>
                    <a:lumOff val="25000"/>
                  </a:schemeClr>
                </a:solidFill>
              </a:rPr>
              <a:t>ισχυρός στην Ευρώπη μέχρι σήμερα</a:t>
            </a:r>
          </a:p>
          <a:p>
            <a:endParaRPr lang="el-GR" dirty="0">
              <a:solidFill>
                <a:schemeClr val="tx1">
                  <a:lumMod val="75000"/>
                  <a:lumOff val="25000"/>
                </a:schemeClr>
              </a:solidFill>
            </a:endParaRPr>
          </a:p>
          <a:p>
            <a:r>
              <a:rPr lang="el-GR" dirty="0" smtClean="0">
                <a:solidFill>
                  <a:schemeClr val="tx1">
                    <a:lumMod val="75000"/>
                    <a:lumOff val="25000"/>
                  </a:schemeClr>
                </a:solidFill>
              </a:rPr>
              <a:t>Πρώτες αντιδράσεις: Αμερικανικός Νομικός Ρεαλισμός </a:t>
            </a:r>
            <a:endParaRPr lang="en-US" dirty="0">
              <a:solidFill>
                <a:schemeClr val="tx1">
                  <a:lumMod val="75000"/>
                  <a:lumOff val="25000"/>
                </a:schemeClr>
              </a:solidFill>
            </a:endParaRPr>
          </a:p>
          <a:p>
            <a:pPr marL="742950" lvl="1" indent="-285750">
              <a:buFont typeface="Wingdings" panose="05000000000000000000" pitchFamily="2" charset="2"/>
              <a:buChar char="Ø"/>
            </a:pPr>
            <a:r>
              <a:rPr lang="el-GR" sz="1400" dirty="0" smtClean="0">
                <a:solidFill>
                  <a:schemeClr val="tx1">
                    <a:lumMod val="75000"/>
                    <a:lumOff val="25000"/>
                  </a:schemeClr>
                </a:solidFill>
              </a:rPr>
              <a:t>αρχίζει τη δεκαετία του 1920 και κορυφώνεται </a:t>
            </a:r>
            <a:r>
              <a:rPr lang="el-GR" sz="1400" dirty="0" smtClean="0">
                <a:solidFill>
                  <a:schemeClr val="tx1">
                    <a:lumMod val="75000"/>
                    <a:lumOff val="25000"/>
                  </a:schemeClr>
                </a:solidFill>
              </a:rPr>
              <a:t>με </a:t>
            </a:r>
            <a:r>
              <a:rPr lang="el-GR" sz="1400" dirty="0" smtClean="0">
                <a:solidFill>
                  <a:schemeClr val="tx1">
                    <a:lumMod val="75000"/>
                    <a:lumOff val="25000"/>
                  </a:schemeClr>
                </a:solidFill>
              </a:rPr>
              <a:t>το </a:t>
            </a:r>
            <a:r>
              <a:rPr lang="en-US" sz="1400" dirty="0" smtClean="0">
                <a:solidFill>
                  <a:schemeClr val="tx1">
                    <a:lumMod val="75000"/>
                    <a:lumOff val="25000"/>
                  </a:schemeClr>
                </a:solidFill>
              </a:rPr>
              <a:t>New Deal</a:t>
            </a:r>
            <a:r>
              <a:rPr lang="el-GR" sz="1400" dirty="0" smtClean="0">
                <a:solidFill>
                  <a:schemeClr val="tx1">
                    <a:lumMod val="75000"/>
                    <a:lumOff val="25000"/>
                  </a:schemeClr>
                </a:solidFill>
              </a:rPr>
              <a:t> (1933-1938)</a:t>
            </a:r>
          </a:p>
        </p:txBody>
      </p:sp>
      <p:sp>
        <p:nvSpPr>
          <p:cNvPr id="7" name="Textplatzhalter 6"/>
          <p:cNvSpPr>
            <a:spLocks noGrp="1"/>
          </p:cNvSpPr>
          <p:nvPr>
            <p:ph type="body" sz="quarter" idx="11"/>
          </p:nvPr>
        </p:nvSpPr>
        <p:spPr/>
        <p:txBody>
          <a:bodyPr/>
          <a:lstStyle/>
          <a:p>
            <a:r>
              <a:rPr lang="el-GR" dirty="0" smtClean="0"/>
              <a:t>Το Δίκαιο ως Κοινωνική Επιστήμη</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p:txBody>
      </p:sp>
    </p:spTree>
    <p:extLst>
      <p:ext uri="{BB962C8B-B14F-4D97-AF65-F5344CB8AC3E}">
        <p14:creationId xmlns:p14="http://schemas.microsoft.com/office/powerpoint/2010/main" val="3078280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Δύο επίπεδα στο Διεθνές Δίκαιο</a:t>
            </a:r>
          </a:p>
          <a:p>
            <a:pPr marL="742950" lvl="1" indent="-285750">
              <a:buFont typeface="Wingdings" charset="2"/>
              <a:buChar char="Ø"/>
            </a:pPr>
            <a:r>
              <a:rPr lang="el-GR" sz="1400" dirty="0" smtClean="0">
                <a:solidFill>
                  <a:schemeClr val="tx1">
                    <a:lumMod val="75000"/>
                    <a:lumOff val="25000"/>
                  </a:schemeClr>
                </a:solidFill>
              </a:rPr>
              <a:t>Προώθηση συμπεριφορικών δημόσιων πολιτικών στο εθνικό επίπεδο </a:t>
            </a:r>
          </a:p>
          <a:p>
            <a:pPr marL="1200150" lvl="2" indent="-285750">
              <a:buFont typeface="Wingdings" charset="2"/>
              <a:buChar char="ü"/>
            </a:pPr>
            <a:r>
              <a:rPr lang="el-GR" sz="1400" dirty="0" smtClean="0">
                <a:solidFill>
                  <a:schemeClr val="tx1">
                    <a:lumMod val="75000"/>
                    <a:lumOff val="25000"/>
                  </a:schemeClr>
                </a:solidFill>
              </a:rPr>
              <a:t>π</a:t>
            </a:r>
            <a:r>
              <a:rPr lang="en-US" sz="1400" dirty="0" smtClean="0">
                <a:solidFill>
                  <a:schemeClr val="tx1">
                    <a:lumMod val="75000"/>
                    <a:lumOff val="25000"/>
                  </a:schemeClr>
                </a:solidFill>
              </a:rPr>
              <a:t>.</a:t>
            </a:r>
            <a:r>
              <a:rPr lang="el-GR" sz="1400" dirty="0" smtClean="0">
                <a:solidFill>
                  <a:schemeClr val="tx1">
                    <a:lumMod val="75000"/>
                    <a:lumOff val="25000"/>
                  </a:schemeClr>
                </a:solidFill>
              </a:rPr>
              <a:t>χ</a:t>
            </a:r>
            <a:r>
              <a:rPr lang="el-GR" sz="1400" dirty="0">
                <a:solidFill>
                  <a:schemeClr val="tx1">
                    <a:lumMod val="75000"/>
                    <a:lumOff val="25000"/>
                  </a:schemeClr>
                </a:solidFill>
              </a:rPr>
              <a:t>.</a:t>
            </a:r>
            <a:r>
              <a:rPr lang="en-US" sz="1400" dirty="0" smtClean="0">
                <a:solidFill>
                  <a:schemeClr val="tx1">
                    <a:lumMod val="75000"/>
                    <a:lumOff val="25000"/>
                  </a:schemeClr>
                </a:solidFill>
              </a:rPr>
              <a:t> </a:t>
            </a:r>
            <a:r>
              <a:rPr lang="el-GR" sz="1400" dirty="0" smtClean="0">
                <a:solidFill>
                  <a:schemeClr val="tx1">
                    <a:lumMod val="75000"/>
                    <a:lumOff val="25000"/>
                  </a:schemeClr>
                </a:solidFill>
              </a:rPr>
              <a:t>Παγκόσμια Τράπεζα, Οργανισμός Οικονομικής Συνεργασίας και </a:t>
            </a:r>
            <a:r>
              <a:rPr lang="el-GR" sz="1400" dirty="0" smtClean="0">
                <a:solidFill>
                  <a:schemeClr val="tx1">
                    <a:lumMod val="75000"/>
                    <a:lumOff val="25000"/>
                  </a:schemeClr>
                </a:solidFill>
              </a:rPr>
              <a:t>Ανάπτυξης</a:t>
            </a:r>
            <a:endParaRPr lang="en-US" sz="1400"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Διακρατικές </a:t>
            </a:r>
            <a:r>
              <a:rPr lang="el-GR" dirty="0"/>
              <a:t>και Διεθνείς </a:t>
            </a:r>
            <a:r>
              <a:rPr lang="el-GR" dirty="0" smtClean="0"/>
              <a:t>Διαστάσεις του ΣΔΟ</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7707"/>
            <a:ext cx="7811960" cy="463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303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Δύο επίπεδα στο Διεθνές Δίκαιο</a:t>
            </a:r>
          </a:p>
          <a:p>
            <a:pPr marL="742950" lvl="1" indent="-285750">
              <a:buFont typeface="Wingdings" charset="2"/>
              <a:buChar char="Ø"/>
            </a:pPr>
            <a:r>
              <a:rPr lang="el-GR" sz="1400" dirty="0">
                <a:solidFill>
                  <a:schemeClr val="tx1">
                    <a:lumMod val="75000"/>
                    <a:lumOff val="25000"/>
                  </a:schemeClr>
                </a:solidFill>
              </a:rPr>
              <a:t>σ</a:t>
            </a:r>
            <a:r>
              <a:rPr lang="el-GR" sz="1400" dirty="0" smtClean="0">
                <a:solidFill>
                  <a:schemeClr val="tx1">
                    <a:lumMod val="75000"/>
                    <a:lumOff val="25000"/>
                  </a:schemeClr>
                </a:solidFill>
              </a:rPr>
              <a:t>υμπεριφορικές </a:t>
            </a:r>
            <a:r>
              <a:rPr lang="el-GR" sz="1400" dirty="0" smtClean="0">
                <a:solidFill>
                  <a:schemeClr val="tx1">
                    <a:lumMod val="75000"/>
                    <a:lumOff val="25000"/>
                  </a:schemeClr>
                </a:solidFill>
              </a:rPr>
              <a:t>δημόσιες</a:t>
            </a:r>
            <a:r>
              <a:rPr lang="el-GR" sz="1400" dirty="0">
                <a:solidFill>
                  <a:schemeClr val="tx1">
                    <a:lumMod val="75000"/>
                    <a:lumOff val="25000"/>
                  </a:schemeClr>
                </a:solidFill>
              </a:rPr>
              <a:t> </a:t>
            </a:r>
            <a:r>
              <a:rPr lang="el-GR" sz="1400" dirty="0" smtClean="0">
                <a:solidFill>
                  <a:schemeClr val="tx1">
                    <a:lumMod val="75000"/>
                    <a:lumOff val="25000"/>
                  </a:schemeClr>
                </a:solidFill>
              </a:rPr>
              <a:t>πολιτικές στο διεθνές </a:t>
            </a:r>
            <a:r>
              <a:rPr lang="el-GR" sz="1400" dirty="0" smtClean="0">
                <a:solidFill>
                  <a:schemeClr val="tx1">
                    <a:lumMod val="75000"/>
                    <a:lumOff val="25000"/>
                  </a:schemeClr>
                </a:solidFill>
              </a:rPr>
              <a:t>επίπεδο</a:t>
            </a:r>
            <a:endParaRPr lang="el-GR" sz="1400" dirty="0">
              <a:solidFill>
                <a:schemeClr val="tx1">
                  <a:lumMod val="75000"/>
                  <a:lumOff val="25000"/>
                </a:schemeClr>
              </a:solidFill>
            </a:endParaRPr>
          </a:p>
          <a:p>
            <a:pPr marL="1200150" lvl="2" indent="-285750">
              <a:buFont typeface="Wingdings" charset="2"/>
              <a:buChar char="ü"/>
            </a:pPr>
            <a:r>
              <a:rPr lang="el-GR" sz="1400" dirty="0" smtClean="0">
                <a:solidFill>
                  <a:schemeClr val="tx1">
                    <a:lumMod val="75000"/>
                    <a:lumOff val="25000"/>
                  </a:schemeClr>
                </a:solidFill>
              </a:rPr>
              <a:t>π.χ</a:t>
            </a:r>
            <a:r>
              <a:rPr lang="en-US" sz="1400" dirty="0" smtClean="0">
                <a:solidFill>
                  <a:schemeClr val="tx1">
                    <a:lumMod val="75000"/>
                    <a:lumOff val="25000"/>
                  </a:schemeClr>
                </a:solidFill>
              </a:rPr>
              <a:t>.,</a:t>
            </a:r>
            <a:r>
              <a:rPr lang="el-GR" sz="1400" dirty="0" smtClean="0">
                <a:solidFill>
                  <a:schemeClr val="tx1">
                    <a:lumMod val="75000"/>
                    <a:lumOff val="25000"/>
                  </a:schemeClr>
                </a:solidFill>
              </a:rPr>
              <a:t> ταυτοποίηση γνωσικών προκαταλήψεων και εισαγωγή μεθόδων απο-προκατάληψης του προσωπικού </a:t>
            </a:r>
            <a:r>
              <a:rPr lang="el-GR" sz="1400" dirty="0" smtClean="0">
                <a:solidFill>
                  <a:schemeClr val="tx1">
                    <a:lumMod val="75000"/>
                    <a:lumOff val="25000"/>
                  </a:schemeClr>
                </a:solidFill>
              </a:rPr>
              <a:t>των διεθν</a:t>
            </a:r>
            <a:r>
              <a:rPr lang="el-GR" sz="1400" dirty="0" smtClean="0">
                <a:solidFill>
                  <a:schemeClr val="tx1">
                    <a:lumMod val="75000"/>
                    <a:lumOff val="25000"/>
                  </a:schemeClr>
                </a:solidFill>
              </a:rPr>
              <a:t>ών οργανισμών</a:t>
            </a:r>
          </a:p>
          <a:p>
            <a:pPr marL="1200150" lvl="2" indent="-285750">
              <a:buFont typeface="Wingdings" charset="2"/>
              <a:buChar char="ü"/>
            </a:pPr>
            <a:r>
              <a:rPr lang="el-GR" sz="1400" dirty="0">
                <a:solidFill>
                  <a:schemeClr val="tx1">
                    <a:lumMod val="75000"/>
                    <a:lumOff val="25000"/>
                  </a:schemeClr>
                </a:solidFill>
              </a:rPr>
              <a:t>ε</a:t>
            </a:r>
            <a:r>
              <a:rPr lang="el-GR" sz="1400" dirty="0" smtClean="0">
                <a:solidFill>
                  <a:schemeClr val="tx1">
                    <a:lumMod val="75000"/>
                    <a:lumOff val="25000"/>
                  </a:schemeClr>
                </a:solidFill>
              </a:rPr>
              <a:t>πανερμηνεία διατάξεων</a:t>
            </a:r>
            <a:r>
              <a:rPr lang="en-US" sz="1400" dirty="0" smtClean="0">
                <a:solidFill>
                  <a:schemeClr val="tx1">
                    <a:lumMod val="75000"/>
                    <a:lumOff val="25000"/>
                  </a:schemeClr>
                </a:solidFill>
              </a:rPr>
              <a:t> </a:t>
            </a:r>
            <a:r>
              <a:rPr lang="el-GR" sz="1400" dirty="0" smtClean="0">
                <a:solidFill>
                  <a:schemeClr val="tx1">
                    <a:lumMod val="75000"/>
                    <a:lumOff val="25000"/>
                  </a:schemeClr>
                </a:solidFill>
              </a:rPr>
              <a:t>ως διεθνείς ωθήσεις</a:t>
            </a:r>
            <a:r>
              <a:rPr lang="en-US" sz="1400" dirty="0" smtClean="0">
                <a:solidFill>
                  <a:schemeClr val="tx1">
                    <a:lumMod val="75000"/>
                    <a:lumOff val="25000"/>
                  </a:schemeClr>
                </a:solidFill>
              </a:rPr>
              <a:t>:</a:t>
            </a:r>
            <a:r>
              <a:rPr lang="el-GR" sz="1400" dirty="0" smtClean="0">
                <a:solidFill>
                  <a:schemeClr val="tx1">
                    <a:lumMod val="75000"/>
                    <a:lumOff val="25000"/>
                  </a:schemeClr>
                </a:solidFill>
              </a:rPr>
              <a:t> </a:t>
            </a:r>
          </a:p>
          <a:p>
            <a:pPr marL="1657350" lvl="3" indent="-285750">
              <a:buFont typeface="Wingdings" charset="2"/>
              <a:buChar char="ü"/>
            </a:pPr>
            <a:r>
              <a:rPr lang="el-GR" sz="1400" dirty="0">
                <a:solidFill>
                  <a:schemeClr val="tx1">
                    <a:lumMod val="75000"/>
                    <a:lumOff val="25000"/>
                  </a:schemeClr>
                </a:solidFill>
              </a:rPr>
              <a:t>υ</a:t>
            </a:r>
            <a:r>
              <a:rPr lang="el-GR" sz="1400" dirty="0" smtClean="0">
                <a:solidFill>
                  <a:schemeClr val="tx1">
                    <a:lumMod val="75000"/>
                    <a:lumOff val="25000"/>
                  </a:schemeClr>
                </a:solidFill>
              </a:rPr>
              <a:t>ποχρέωση παροχής </a:t>
            </a:r>
            <a:r>
              <a:rPr lang="el-GR" sz="1400" dirty="0" smtClean="0">
                <a:solidFill>
                  <a:schemeClr val="tx1">
                    <a:lumMod val="75000"/>
                    <a:lumOff val="25000"/>
                  </a:schemeClr>
                </a:solidFill>
              </a:rPr>
              <a:t>περισσότερων πληροφοριών στα </a:t>
            </a:r>
            <a:r>
              <a:rPr lang="en-US" sz="1400" dirty="0" smtClean="0">
                <a:solidFill>
                  <a:schemeClr val="tx1">
                    <a:lumMod val="75000"/>
                    <a:lumOff val="25000"/>
                  </a:schemeClr>
                </a:solidFill>
              </a:rPr>
              <a:t>SPS </a:t>
            </a:r>
            <a:r>
              <a:rPr lang="el-GR" sz="1400" dirty="0" smtClean="0">
                <a:solidFill>
                  <a:schemeClr val="tx1">
                    <a:lumMod val="75000"/>
                    <a:lumOff val="25000"/>
                  </a:schemeClr>
                </a:solidFill>
              </a:rPr>
              <a:t>και </a:t>
            </a:r>
            <a:r>
              <a:rPr lang="en-US" sz="1400" dirty="0" smtClean="0">
                <a:solidFill>
                  <a:schemeClr val="tx1">
                    <a:lumMod val="75000"/>
                    <a:lumOff val="25000"/>
                  </a:schemeClr>
                </a:solidFill>
              </a:rPr>
              <a:t>TBT Agreements </a:t>
            </a:r>
            <a:r>
              <a:rPr lang="el-GR" sz="1400" dirty="0" smtClean="0">
                <a:solidFill>
                  <a:schemeClr val="tx1">
                    <a:lumMod val="75000"/>
                    <a:lumOff val="25000"/>
                  </a:schemeClr>
                </a:solidFill>
              </a:rPr>
              <a:t>του Παγκόσμιου Οργανισμού </a:t>
            </a:r>
            <a:r>
              <a:rPr lang="el-GR" sz="1400" dirty="0" smtClean="0">
                <a:solidFill>
                  <a:schemeClr val="tx1">
                    <a:lumMod val="75000"/>
                    <a:lumOff val="25000"/>
                  </a:schemeClr>
                </a:solidFill>
              </a:rPr>
              <a:t>Εμπορίου (βλ. Άρθρα 5(8) και 2.9 αντίστοιχα)</a:t>
            </a:r>
          </a:p>
          <a:p>
            <a:pPr marL="1657350" lvl="3" indent="-285750">
              <a:buFont typeface="Wingdings" charset="2"/>
              <a:buChar char="ü"/>
            </a:pPr>
            <a:r>
              <a:rPr lang="el-GR" sz="1400" dirty="0">
                <a:solidFill>
                  <a:schemeClr val="tx1">
                    <a:lumMod val="75000"/>
                    <a:lumOff val="25000"/>
                  </a:schemeClr>
                </a:solidFill>
              </a:rPr>
              <a:t>ε</a:t>
            </a:r>
            <a:r>
              <a:rPr lang="el-GR" sz="1400" dirty="0" smtClean="0">
                <a:solidFill>
                  <a:schemeClr val="tx1">
                    <a:lumMod val="75000"/>
                    <a:lumOff val="25000"/>
                  </a:schemeClr>
                </a:solidFill>
              </a:rPr>
              <a:t>ισαγωγή τεκμηρίων υπέρ διεθνούς νομιμότητας σε περίπτωση προσαρμογής με διεθνή </a:t>
            </a:r>
            <a:r>
              <a:rPr lang="en-US" sz="1400" dirty="0" smtClean="0">
                <a:solidFill>
                  <a:schemeClr val="tx1">
                    <a:lumMod val="75000"/>
                    <a:lumOff val="25000"/>
                  </a:schemeClr>
                </a:solidFill>
              </a:rPr>
              <a:t>standard (</a:t>
            </a:r>
            <a:r>
              <a:rPr lang="el-GR" sz="1400" dirty="0" smtClean="0">
                <a:solidFill>
                  <a:schemeClr val="tx1">
                    <a:lumMod val="75000"/>
                    <a:lumOff val="25000"/>
                  </a:schemeClr>
                </a:solidFill>
              </a:rPr>
              <a:t>βλ. Άρθρα 3(2) και </a:t>
            </a:r>
            <a:r>
              <a:rPr lang="en-US" sz="1400" dirty="0" smtClean="0">
                <a:solidFill>
                  <a:schemeClr val="tx1">
                    <a:lumMod val="75000"/>
                    <a:lumOff val="25000"/>
                  </a:schemeClr>
                </a:solidFill>
              </a:rPr>
              <a:t>2.5 </a:t>
            </a:r>
            <a:r>
              <a:rPr lang="el-GR" sz="1400" dirty="0" smtClean="0">
                <a:solidFill>
                  <a:schemeClr val="tx1">
                    <a:lumMod val="75000"/>
                    <a:lumOff val="25000"/>
                  </a:schemeClr>
                </a:solidFill>
              </a:rPr>
              <a:t>αντίστοιχα</a:t>
            </a:r>
            <a:r>
              <a:rPr lang="en-US" sz="1400" dirty="0" smtClean="0">
                <a:solidFill>
                  <a:schemeClr val="tx1">
                    <a:lumMod val="75000"/>
                    <a:lumOff val="25000"/>
                  </a:schemeClr>
                </a:solidFill>
              </a:rPr>
              <a:t>)</a:t>
            </a:r>
            <a:endParaRPr lang="el-GR" sz="1400" dirty="0" smtClean="0">
              <a:solidFill>
                <a:schemeClr val="tx1">
                  <a:lumMod val="75000"/>
                  <a:lumOff val="25000"/>
                </a:schemeClr>
              </a:solidFill>
            </a:endParaRPr>
          </a:p>
          <a:p>
            <a:pPr lvl="3"/>
            <a:endParaRPr lang="el-GR" sz="1400" dirty="0" smtClean="0">
              <a:solidFill>
                <a:schemeClr val="tx1">
                  <a:lumMod val="75000"/>
                  <a:lumOff val="25000"/>
                </a:schemeClr>
              </a:solidFill>
            </a:endParaRPr>
          </a:p>
          <a:p>
            <a:pPr marL="1200150" lvl="2" indent="-285750">
              <a:buFont typeface="Wingdings" charset="2"/>
              <a:buChar char="ü"/>
            </a:pPr>
            <a:endParaRPr lang="de-DE" sz="1400"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Διακρατικές </a:t>
            </a:r>
            <a:r>
              <a:rPr lang="el-GR" dirty="0"/>
              <a:t>και Διεθνείς </a:t>
            </a:r>
            <a:r>
              <a:rPr lang="el-GR" dirty="0" smtClean="0"/>
              <a:t>Διαστάσεις του ΣΔΟ</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2044963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l-GR" sz="6000" dirty="0" smtClean="0">
              <a:solidFill>
                <a:schemeClr val="tx1">
                  <a:lumMod val="75000"/>
                  <a:lumOff val="25000"/>
                </a:schemeClr>
              </a:solidFill>
            </a:endParaRPr>
          </a:p>
          <a:p>
            <a:pPr marL="0" indent="0">
              <a:buNone/>
            </a:pPr>
            <a:r>
              <a:rPr lang="el-GR" sz="6000" dirty="0" smtClean="0"/>
              <a:t>								?</a:t>
            </a:r>
            <a:endParaRPr lang="en-US" sz="6000" dirty="0"/>
          </a:p>
        </p:txBody>
      </p:sp>
      <p:sp>
        <p:nvSpPr>
          <p:cNvPr id="3" name="Text Placeholder 2"/>
          <p:cNvSpPr>
            <a:spLocks noGrp="1"/>
          </p:cNvSpPr>
          <p:nvPr>
            <p:ph type="body" sz="quarter" idx="11"/>
          </p:nvPr>
        </p:nvSpPr>
        <p:spPr/>
        <p:txBody>
          <a:bodyPr/>
          <a:lstStyle/>
          <a:p>
            <a:r>
              <a:rPr lang="el-GR" dirty="0" smtClean="0"/>
              <a:t>Συμπεριφορικό Δίκαιο και Οικονομία στην </a:t>
            </a:r>
            <a:r>
              <a:rPr lang="el-GR" dirty="0" smtClean="0"/>
              <a:t>Ελλάδα</a:t>
            </a:r>
            <a:endParaRPr lang="en-US" dirty="0"/>
          </a:p>
        </p:txBody>
      </p:sp>
      <p:sp>
        <p:nvSpPr>
          <p:cNvPr id="4" name="Text Placeholder 3"/>
          <p:cNvSpPr>
            <a:spLocks noGrp="1"/>
          </p:cNvSpPr>
          <p:nvPr>
            <p:ph type="body" sz="quarter" idx="12"/>
          </p:nvPr>
        </p:nvSpPr>
        <p:spPr/>
        <p:txBody>
          <a:bodyPr/>
          <a:lstStyle/>
          <a:p>
            <a:r>
              <a:rPr lang="el-GR" dirty="0"/>
              <a:t>17 Δεκεμβρίου 2015</a:t>
            </a:r>
            <a:endParaRPr lang="de-DE" dirty="0"/>
          </a:p>
          <a:p>
            <a:endParaRPr lang="en-US" dirty="0"/>
          </a:p>
        </p:txBody>
      </p:sp>
    </p:spTree>
    <p:extLst>
      <p:ext uri="{BB962C8B-B14F-4D97-AF65-F5344CB8AC3E}">
        <p14:creationId xmlns:p14="http://schemas.microsoft.com/office/powerpoint/2010/main" val="470074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l-GR" dirty="0" smtClean="0">
                <a:solidFill>
                  <a:schemeClr val="tx1">
                    <a:lumMod val="75000"/>
                    <a:lumOff val="25000"/>
                  </a:schemeClr>
                </a:solidFill>
              </a:rPr>
              <a:t>Αλλαγή του προεπιλεγμένου κανόνα στη δωρεά </a:t>
            </a:r>
            <a:r>
              <a:rPr lang="el-GR" dirty="0" smtClean="0">
                <a:solidFill>
                  <a:schemeClr val="tx1">
                    <a:lumMod val="75000"/>
                    <a:lumOff val="25000"/>
                  </a:schemeClr>
                </a:solidFill>
              </a:rPr>
              <a:t>οργάνων</a:t>
            </a:r>
          </a:p>
          <a:p>
            <a:pPr marL="742950" lvl="1" indent="-285750">
              <a:buFont typeface="Wingdings" charset="2"/>
              <a:buChar char="Ø"/>
            </a:pPr>
            <a:r>
              <a:rPr lang="el-GR" sz="1400" dirty="0">
                <a:solidFill>
                  <a:schemeClr val="tx1">
                    <a:lumMod val="75000"/>
                    <a:lumOff val="25000"/>
                  </a:schemeClr>
                </a:solidFill>
              </a:rPr>
              <a:t>μ</a:t>
            </a:r>
            <a:r>
              <a:rPr lang="el-GR" sz="1400" dirty="0" smtClean="0">
                <a:solidFill>
                  <a:schemeClr val="tx1">
                    <a:lumMod val="75000"/>
                    <a:lumOff val="25000"/>
                  </a:schemeClr>
                </a:solidFill>
              </a:rPr>
              <a:t>έχρι την 1</a:t>
            </a:r>
            <a:r>
              <a:rPr lang="el-GR" sz="1400" baseline="30000" dirty="0" smtClean="0">
                <a:solidFill>
                  <a:schemeClr val="tx1">
                    <a:lumMod val="75000"/>
                    <a:lumOff val="25000"/>
                  </a:schemeClr>
                </a:solidFill>
              </a:rPr>
              <a:t>η</a:t>
            </a:r>
            <a:r>
              <a:rPr lang="el-GR" sz="1400" dirty="0" smtClean="0">
                <a:solidFill>
                  <a:schemeClr val="tx1">
                    <a:lumMod val="75000"/>
                    <a:lumOff val="25000"/>
                  </a:schemeClr>
                </a:solidFill>
              </a:rPr>
              <a:t> Ιουνίου 2013: σύστημα δηλούμενης συναίνεσης</a:t>
            </a:r>
          </a:p>
          <a:p>
            <a:pPr marL="742950" lvl="1" indent="-285750">
              <a:buFont typeface="Wingdings" charset="2"/>
              <a:buChar char="Ø"/>
            </a:pPr>
            <a:r>
              <a:rPr lang="el-GR" sz="1400" dirty="0" smtClean="0">
                <a:solidFill>
                  <a:schemeClr val="tx1">
                    <a:lumMod val="75000"/>
                    <a:lumOff val="25000"/>
                  </a:schemeClr>
                </a:solidFill>
              </a:rPr>
              <a:t>Ν. 3984/2011: σύστημα «ήπιας» εικαζόμενης συναίνεσης</a:t>
            </a:r>
          </a:p>
          <a:p>
            <a:pPr marL="1200150" lvl="2" indent="-285750">
              <a:buFont typeface="Wingdings" charset="2"/>
              <a:buChar char="ü"/>
            </a:pPr>
            <a:r>
              <a:rPr lang="el-GR" sz="1400" dirty="0">
                <a:solidFill>
                  <a:schemeClr val="tx1">
                    <a:lumMod val="75000"/>
                    <a:lumOff val="25000"/>
                  </a:schemeClr>
                </a:solidFill>
              </a:rPr>
              <a:t>ε</a:t>
            </a:r>
            <a:r>
              <a:rPr lang="el-GR" sz="1400" dirty="0" smtClean="0">
                <a:solidFill>
                  <a:schemeClr val="tx1">
                    <a:lumMod val="75000"/>
                    <a:lumOff val="25000"/>
                  </a:schemeClr>
                </a:solidFill>
              </a:rPr>
              <a:t>νεργή συμμετοχή της οικογένειας του θανόντος δότη στη λήψη της απόφασης για αφαίρεση των οργάνων</a:t>
            </a:r>
            <a:endParaRPr lang="el-GR" sz="1400" dirty="0" smtClean="0">
              <a:solidFill>
                <a:schemeClr val="tx1">
                  <a:lumMod val="75000"/>
                  <a:lumOff val="25000"/>
                </a:schemeClr>
              </a:solidFill>
            </a:endParaRPr>
          </a:p>
          <a:p>
            <a:endParaRPr lang="el-GR" dirty="0" smtClean="0">
              <a:solidFill>
                <a:schemeClr val="tx1">
                  <a:lumMod val="75000"/>
                  <a:lumOff val="25000"/>
                </a:schemeClr>
              </a:solidFill>
            </a:endParaRPr>
          </a:p>
          <a:p>
            <a:r>
              <a:rPr lang="el-GR" dirty="0" smtClean="0">
                <a:solidFill>
                  <a:schemeClr val="tx1">
                    <a:lumMod val="75000"/>
                    <a:lumOff val="25000"/>
                  </a:schemeClr>
                </a:solidFill>
              </a:rPr>
              <a:t>Προσβολ</a:t>
            </a:r>
            <a:r>
              <a:rPr lang="el-GR" dirty="0" smtClean="0">
                <a:solidFill>
                  <a:schemeClr val="tx1">
                    <a:lumMod val="75000"/>
                    <a:lumOff val="25000"/>
                  </a:schemeClr>
                </a:solidFill>
              </a:rPr>
              <a:t>ή της αξιοπρέπειας και του δικαιώματος αυτοπροσδιορισμού του θανόντος δότη;</a:t>
            </a:r>
            <a:endParaRPr lang="el-GR" dirty="0">
              <a:solidFill>
                <a:schemeClr val="tx1">
                  <a:lumMod val="75000"/>
                  <a:lumOff val="25000"/>
                </a:schemeClr>
              </a:solidFill>
            </a:endParaRPr>
          </a:p>
          <a:p>
            <a:endParaRPr lang="el-GR" dirty="0" smtClean="0">
              <a:solidFill>
                <a:schemeClr val="tx1">
                  <a:lumMod val="75000"/>
                  <a:lumOff val="25000"/>
                </a:schemeClr>
              </a:solidFill>
            </a:endParaRPr>
          </a:p>
          <a:p>
            <a:endParaRPr lang="en-US" dirty="0"/>
          </a:p>
        </p:txBody>
      </p:sp>
      <p:sp>
        <p:nvSpPr>
          <p:cNvPr id="3" name="Text Placeholder 2"/>
          <p:cNvSpPr>
            <a:spLocks noGrp="1"/>
          </p:cNvSpPr>
          <p:nvPr>
            <p:ph type="body" sz="quarter" idx="11"/>
          </p:nvPr>
        </p:nvSpPr>
        <p:spPr/>
        <p:txBody>
          <a:bodyPr/>
          <a:lstStyle/>
          <a:p>
            <a:r>
              <a:rPr lang="el-GR" dirty="0" smtClean="0"/>
              <a:t>Συμπεριφορικό Δίκαιο και Οικονομία στην </a:t>
            </a:r>
            <a:r>
              <a:rPr lang="el-GR" dirty="0" smtClean="0"/>
              <a:t>Ελλάδα</a:t>
            </a:r>
            <a:endParaRPr lang="en-US" dirty="0"/>
          </a:p>
        </p:txBody>
      </p:sp>
      <p:sp>
        <p:nvSpPr>
          <p:cNvPr id="4" name="Text Placeholder 3"/>
          <p:cNvSpPr>
            <a:spLocks noGrp="1"/>
          </p:cNvSpPr>
          <p:nvPr>
            <p:ph type="body" sz="quarter" idx="12"/>
          </p:nvPr>
        </p:nvSpPr>
        <p:spPr/>
        <p:txBody>
          <a:bodyPr/>
          <a:lstStyle/>
          <a:p>
            <a:r>
              <a:rPr lang="el-GR" dirty="0"/>
              <a:t>17 Δεκεμβρίου 2015</a:t>
            </a:r>
            <a:endParaRPr lang="de-DE" dirty="0"/>
          </a:p>
          <a:p>
            <a:endParaRPr lang="en-US" dirty="0"/>
          </a:p>
        </p:txBody>
      </p:sp>
    </p:spTree>
    <p:extLst>
      <p:ext uri="{BB962C8B-B14F-4D97-AF65-F5344CB8AC3E}">
        <p14:creationId xmlns:p14="http://schemas.microsoft.com/office/powerpoint/2010/main" val="4140399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l-GR" dirty="0" smtClean="0">
                <a:solidFill>
                  <a:schemeClr val="tx1">
                    <a:lumMod val="75000"/>
                    <a:lumOff val="25000"/>
                  </a:schemeClr>
                </a:solidFill>
              </a:rPr>
              <a:t>Κανόνας «Δεν πληρώνω χωρίς απόδειξη»</a:t>
            </a:r>
          </a:p>
          <a:p>
            <a:endParaRPr lang="el-GR" dirty="0">
              <a:solidFill>
                <a:schemeClr val="tx1">
                  <a:lumMod val="75000"/>
                  <a:lumOff val="25000"/>
                </a:schemeClr>
              </a:solidFill>
            </a:endParaRPr>
          </a:p>
          <a:p>
            <a:r>
              <a:rPr lang="el-GR" dirty="0" smtClean="0">
                <a:solidFill>
                  <a:schemeClr val="tx1">
                    <a:lumMod val="75000"/>
                    <a:lumOff val="25000"/>
                  </a:schemeClr>
                </a:solidFill>
              </a:rPr>
              <a:t>«</a:t>
            </a:r>
            <a:r>
              <a:rPr lang="el-GR" dirty="0">
                <a:solidFill>
                  <a:schemeClr val="tx1">
                    <a:lumMod val="75000"/>
                    <a:lumOff val="25000"/>
                  </a:schemeClr>
                </a:solidFill>
              </a:rPr>
              <a:t>Ο ΚΑΤΑΝΑΛΩΤΗΣ ΔΕΝ ΕΧΕΙ ΥΠΟΧΡΕΩΣΗ ΝΑ ΠΛΗΡΩΣΕΙ ΕΑΝ ΔΕΝ ΛΑΒΕΙ ΤΟ ΝΟΜΙΜΟ ΠΑΡΑΣΤΑΤΙΚΟ ΣΤΟΙΧΕΙΟ (ΑΠΟΔΕΙΞΗ Ή ΤΙΜΟΛΟΓΙΟ)» </a:t>
            </a:r>
          </a:p>
          <a:p>
            <a:endParaRPr lang="el-GR" dirty="0" smtClean="0">
              <a:solidFill>
                <a:schemeClr val="tx1">
                  <a:lumMod val="75000"/>
                  <a:lumOff val="25000"/>
                </a:schemeClr>
              </a:solidFill>
            </a:endParaRPr>
          </a:p>
          <a:p>
            <a:r>
              <a:rPr lang="el-GR" dirty="0" smtClean="0">
                <a:solidFill>
                  <a:schemeClr val="tx1">
                    <a:lumMod val="75000"/>
                    <a:lumOff val="25000"/>
                  </a:schemeClr>
                </a:solidFill>
              </a:rPr>
              <a:t>Ένδειξη αναρτημένη </a:t>
            </a:r>
            <a:r>
              <a:rPr lang="el-GR" dirty="0">
                <a:solidFill>
                  <a:schemeClr val="tx1">
                    <a:lumMod val="75000"/>
                    <a:lumOff val="25000"/>
                  </a:schemeClr>
                </a:solidFill>
              </a:rPr>
              <a:t>σε καταστήματα εστίασης και διασκέδασης (εστιατόρια</a:t>
            </a:r>
            <a:r>
              <a:rPr lang="el-GR" dirty="0" smtClean="0">
                <a:solidFill>
                  <a:schemeClr val="tx1">
                    <a:lumMod val="75000"/>
                    <a:lumOff val="25000"/>
                  </a:schemeClr>
                </a:solidFill>
              </a:rPr>
              <a:t>,</a:t>
            </a:r>
            <a:r>
              <a:rPr lang="el-GR" dirty="0">
                <a:solidFill>
                  <a:schemeClr val="tx1">
                    <a:lumMod val="75000"/>
                    <a:lumOff val="25000"/>
                  </a:schemeClr>
                </a:solidFill>
              </a:rPr>
              <a:t> ταβέρνες, καφετέριες, κέντρα διασκέδασης και λοιπά παρόμοια καταστήματα</a:t>
            </a:r>
            <a:r>
              <a:rPr lang="el-GR" dirty="0" smtClean="0">
                <a:solidFill>
                  <a:schemeClr val="tx1">
                    <a:lumMod val="75000"/>
                    <a:lumOff val="25000"/>
                  </a:schemeClr>
                </a:solidFill>
              </a:rPr>
              <a:t>)</a:t>
            </a:r>
          </a:p>
        </p:txBody>
      </p:sp>
      <p:sp>
        <p:nvSpPr>
          <p:cNvPr id="3" name="Text Placeholder 2"/>
          <p:cNvSpPr>
            <a:spLocks noGrp="1"/>
          </p:cNvSpPr>
          <p:nvPr>
            <p:ph type="body" sz="quarter" idx="11"/>
          </p:nvPr>
        </p:nvSpPr>
        <p:spPr/>
        <p:txBody>
          <a:bodyPr/>
          <a:lstStyle/>
          <a:p>
            <a:r>
              <a:rPr lang="el-GR" dirty="0" smtClean="0"/>
              <a:t>Συμπεριφορικό Δίκαιο και Οικονομία στην Ελλάδα</a:t>
            </a:r>
            <a:endParaRPr lang="en-US" dirty="0"/>
          </a:p>
        </p:txBody>
      </p:sp>
      <p:sp>
        <p:nvSpPr>
          <p:cNvPr id="4" name="Text Placeholder 3"/>
          <p:cNvSpPr>
            <a:spLocks noGrp="1"/>
          </p:cNvSpPr>
          <p:nvPr>
            <p:ph type="body" sz="quarter" idx="12"/>
          </p:nvPr>
        </p:nvSpPr>
        <p:spPr/>
        <p:txBody>
          <a:bodyPr/>
          <a:lstStyle/>
          <a:p>
            <a:r>
              <a:rPr lang="el-GR" dirty="0"/>
              <a:t>17 Δεκεμβρίου 2015</a:t>
            </a:r>
            <a:endParaRPr lang="de-DE" dirty="0"/>
          </a:p>
          <a:p>
            <a:endParaRPr lang="en-US" dirty="0"/>
          </a:p>
        </p:txBody>
      </p:sp>
    </p:spTree>
    <p:extLst>
      <p:ext uri="{BB962C8B-B14F-4D97-AF65-F5344CB8AC3E}">
        <p14:creationId xmlns:p14="http://schemas.microsoft.com/office/powerpoint/2010/main" val="173772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Θα πρέπει </a:t>
            </a:r>
            <a:r>
              <a:rPr lang="el-GR" dirty="0" smtClean="0">
                <a:solidFill>
                  <a:schemeClr val="tx1">
                    <a:lumMod val="75000"/>
                    <a:lumOff val="25000"/>
                  </a:schemeClr>
                </a:solidFill>
              </a:rPr>
              <a:t>το δ</a:t>
            </a:r>
            <a:r>
              <a:rPr lang="el-GR" dirty="0" smtClean="0">
                <a:solidFill>
                  <a:schemeClr val="tx1">
                    <a:lumMod val="75000"/>
                    <a:lumOff val="25000"/>
                  </a:schemeClr>
                </a:solidFill>
              </a:rPr>
              <a:t>ίκαιο να μελετά την ψυχολογία και την συμπεριφορά του ατόμου;</a:t>
            </a:r>
          </a:p>
          <a:p>
            <a:endParaRPr lang="el-GR" sz="1400" dirty="0">
              <a:solidFill>
                <a:schemeClr val="tx1">
                  <a:lumMod val="75000"/>
                  <a:lumOff val="25000"/>
                </a:schemeClr>
              </a:solidFill>
            </a:endParaRPr>
          </a:p>
          <a:p>
            <a:r>
              <a:rPr lang="el-GR" sz="1400" dirty="0" smtClean="0">
                <a:solidFill>
                  <a:schemeClr val="tx1">
                    <a:lumMod val="75000"/>
                    <a:lumOff val="25000"/>
                  </a:schemeClr>
                </a:solidFill>
              </a:rPr>
              <a:t>Μπορο</a:t>
            </a:r>
            <a:r>
              <a:rPr lang="el-GR" sz="1400" dirty="0" smtClean="0">
                <a:solidFill>
                  <a:schemeClr val="tx1">
                    <a:lumMod val="75000"/>
                    <a:lumOff val="25000"/>
                  </a:schemeClr>
                </a:solidFill>
              </a:rPr>
              <a:t>ύν να γενικευτούν οι παρατηρήσεις εντός του ελεγχόμενου χώρου του εργαστηρίου στο ευρύ κοινωνικό σύνολο;</a:t>
            </a:r>
            <a:endParaRPr lang="el-GR" sz="1400" dirty="0" smtClean="0">
              <a:solidFill>
                <a:schemeClr val="tx1">
                  <a:lumMod val="75000"/>
                  <a:lumOff val="25000"/>
                </a:schemeClr>
              </a:solidFill>
            </a:endParaRPr>
          </a:p>
          <a:p>
            <a:endParaRPr lang="el-GR"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Συμπερ</a:t>
            </a:r>
            <a:r>
              <a:rPr lang="el-GR" dirty="0" smtClean="0"/>
              <a:t>άσματα: Διεπιστημονικότητα και Δίκαιο</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3657494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Θα πρέπει να προτιμάται η ώθηση έναντι παραδοσιακών νομικών μέσων άσκησης </a:t>
            </a:r>
            <a:r>
              <a:rPr lang="el-GR" dirty="0" smtClean="0">
                <a:solidFill>
                  <a:schemeClr val="tx1">
                    <a:lumMod val="75000"/>
                    <a:lumOff val="25000"/>
                  </a:schemeClr>
                </a:solidFill>
              </a:rPr>
              <a:t>δημόσιας πολιτικ</a:t>
            </a:r>
            <a:r>
              <a:rPr lang="el-GR" dirty="0" smtClean="0">
                <a:solidFill>
                  <a:schemeClr val="tx1">
                    <a:lumMod val="75000"/>
                    <a:lumOff val="25000"/>
                  </a:schemeClr>
                </a:solidFill>
              </a:rPr>
              <a:t>ής</a:t>
            </a:r>
            <a:r>
              <a:rPr lang="el-GR" dirty="0">
                <a:solidFill>
                  <a:schemeClr val="tx1">
                    <a:lumMod val="75000"/>
                    <a:lumOff val="25000"/>
                  </a:schemeClr>
                </a:solidFill>
              </a:rPr>
              <a:t>;</a:t>
            </a:r>
            <a:r>
              <a:rPr lang="el-GR" dirty="0" smtClean="0">
                <a:solidFill>
                  <a:schemeClr val="tx1">
                    <a:lumMod val="75000"/>
                    <a:lumOff val="25000"/>
                  </a:schemeClr>
                </a:solidFill>
              </a:rPr>
              <a:t> </a:t>
            </a:r>
            <a:endParaRPr lang="el-GR" dirty="0">
              <a:solidFill>
                <a:schemeClr val="tx1">
                  <a:lumMod val="75000"/>
                  <a:lumOff val="25000"/>
                </a:schemeClr>
              </a:solidFill>
            </a:endParaRPr>
          </a:p>
          <a:p>
            <a:pPr marL="742950" lvl="1" indent="-285750">
              <a:buFont typeface="Wingdings" charset="2"/>
              <a:buChar char="Ø"/>
            </a:pPr>
            <a:r>
              <a:rPr lang="el-GR" sz="1400" dirty="0" smtClean="0">
                <a:solidFill>
                  <a:schemeClr val="tx1">
                    <a:lumMod val="75000"/>
                    <a:lumOff val="25000"/>
                  </a:schemeClr>
                </a:solidFill>
              </a:rPr>
              <a:t>επιταγές, </a:t>
            </a:r>
            <a:r>
              <a:rPr lang="el-GR" sz="1400" dirty="0" smtClean="0">
                <a:solidFill>
                  <a:schemeClr val="tx1">
                    <a:lumMod val="75000"/>
                    <a:lumOff val="25000"/>
                  </a:schemeClr>
                </a:solidFill>
              </a:rPr>
              <a:t>απαγορεύσεις</a:t>
            </a:r>
            <a:r>
              <a:rPr lang="el-GR" sz="1400" dirty="0" smtClean="0">
                <a:solidFill>
                  <a:schemeClr val="tx1">
                    <a:lumMod val="75000"/>
                    <a:lumOff val="25000"/>
                  </a:schemeClr>
                </a:solidFill>
              </a:rPr>
              <a:t>, κυρώσεις</a:t>
            </a:r>
          </a:p>
          <a:p>
            <a:pPr marL="742950" lvl="1" indent="-285750">
              <a:buFont typeface="Wingdings" charset="2"/>
              <a:buChar char="Ø"/>
            </a:pPr>
            <a:r>
              <a:rPr lang="el-GR" sz="1400" dirty="0" smtClean="0">
                <a:solidFill>
                  <a:schemeClr val="tx1">
                    <a:lumMod val="75000"/>
                    <a:lumOff val="25000"/>
                  </a:schemeClr>
                </a:solidFill>
              </a:rPr>
              <a:t>κίνητρα</a:t>
            </a:r>
          </a:p>
          <a:p>
            <a:endParaRPr lang="el-GR" dirty="0" smtClean="0">
              <a:solidFill>
                <a:schemeClr val="tx1">
                  <a:lumMod val="75000"/>
                  <a:lumOff val="25000"/>
                </a:schemeClr>
              </a:solidFill>
            </a:endParaRPr>
          </a:p>
          <a:p>
            <a:r>
              <a:rPr lang="el-GR" dirty="0" smtClean="0">
                <a:solidFill>
                  <a:schemeClr val="tx1">
                    <a:lumMod val="75000"/>
                    <a:lumOff val="25000"/>
                  </a:schemeClr>
                </a:solidFill>
              </a:rPr>
              <a:t>Αποτελεί η διατήρηση της ελεύθερης επιλογής </a:t>
            </a:r>
            <a:r>
              <a:rPr lang="el-GR" dirty="0" smtClean="0">
                <a:solidFill>
                  <a:schemeClr val="tx1">
                    <a:lumMod val="75000"/>
                    <a:lumOff val="25000"/>
                  </a:schemeClr>
                </a:solidFill>
              </a:rPr>
              <a:t>θεμιτ</a:t>
            </a:r>
            <a:r>
              <a:rPr lang="el-GR" dirty="0" smtClean="0">
                <a:solidFill>
                  <a:schemeClr val="tx1">
                    <a:lumMod val="75000"/>
                    <a:lumOff val="25000"/>
                  </a:schemeClr>
                </a:solidFill>
              </a:rPr>
              <a:t>ό</a:t>
            </a:r>
            <a:r>
              <a:rPr lang="el-GR" dirty="0" smtClean="0">
                <a:solidFill>
                  <a:schemeClr val="tx1">
                    <a:lumMod val="75000"/>
                    <a:lumOff val="25000"/>
                  </a:schemeClr>
                </a:solidFill>
              </a:rPr>
              <a:t> ρυθμιστικό στόχο;</a:t>
            </a:r>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a:p>
            <a:r>
              <a:rPr lang="el-GR" dirty="0" smtClean="0">
                <a:solidFill>
                  <a:schemeClr val="tx1">
                    <a:lumMod val="75000"/>
                    <a:lumOff val="25000"/>
                  </a:schemeClr>
                </a:solidFill>
              </a:rPr>
              <a:t>Θα πρέπει η Ευρωπαϊκή Ένωση και οι Διεθνείς Οργανισμοί να χρησιμοποιούν αυτά τα ρυθμιστικά </a:t>
            </a:r>
            <a:r>
              <a:rPr lang="el-GR" dirty="0" smtClean="0">
                <a:solidFill>
                  <a:schemeClr val="tx1">
                    <a:lumMod val="75000"/>
                    <a:lumOff val="25000"/>
                  </a:schemeClr>
                </a:solidFill>
              </a:rPr>
              <a:t>εργαλεία;</a:t>
            </a:r>
          </a:p>
          <a:p>
            <a:pPr marL="742950" lvl="1" indent="-285750">
              <a:buFont typeface="Wingdings" charset="2"/>
              <a:buChar char="Ø"/>
            </a:pPr>
            <a:r>
              <a:rPr lang="el-GR" sz="1400" dirty="0" smtClean="0">
                <a:solidFill>
                  <a:schemeClr val="tx1">
                    <a:lumMod val="75000"/>
                    <a:lumOff val="25000"/>
                  </a:schemeClr>
                </a:solidFill>
              </a:rPr>
              <a:t>ή </a:t>
            </a:r>
            <a:r>
              <a:rPr lang="el-GR" sz="1400" dirty="0" smtClean="0">
                <a:solidFill>
                  <a:schemeClr val="tx1">
                    <a:lumMod val="75000"/>
                    <a:lumOff val="25000"/>
                  </a:schemeClr>
                </a:solidFill>
              </a:rPr>
              <a:t>να μετέρχονται παραδοσιακών εργαλείων όπως η εναρμόνιση</a:t>
            </a:r>
            <a:r>
              <a:rPr lang="el-GR" sz="1400" dirty="0" smtClean="0">
                <a:solidFill>
                  <a:schemeClr val="tx1">
                    <a:lumMod val="75000"/>
                    <a:lumOff val="25000"/>
                  </a:schemeClr>
                </a:solidFill>
              </a:rPr>
              <a:t>?</a:t>
            </a:r>
          </a:p>
          <a:p>
            <a:pPr marL="1200150" lvl="2" indent="-285750">
              <a:buFont typeface="Wingdings" charset="2"/>
              <a:buChar char="ü"/>
            </a:pPr>
            <a:r>
              <a:rPr lang="el-GR" sz="1400" dirty="0" smtClean="0">
                <a:solidFill>
                  <a:schemeClr val="tx1">
                    <a:lumMod val="75000"/>
                    <a:lumOff val="25000"/>
                  </a:schemeClr>
                </a:solidFill>
              </a:rPr>
              <a:t>βλ. διαφορ</a:t>
            </a:r>
            <a:r>
              <a:rPr lang="el-GR" sz="1400" dirty="0" smtClean="0">
                <a:solidFill>
                  <a:schemeClr val="tx1">
                    <a:lumMod val="75000"/>
                    <a:lumOff val="25000"/>
                  </a:schemeClr>
                </a:solidFill>
              </a:rPr>
              <a:t>ά ανάμεσα σε Ενωσιακό </a:t>
            </a:r>
            <a:r>
              <a:rPr lang="el-GR" sz="1400" dirty="0">
                <a:solidFill>
                  <a:schemeClr val="tx1">
                    <a:lumMod val="75000"/>
                    <a:lumOff val="25000"/>
                  </a:schemeClr>
                </a:solidFill>
              </a:rPr>
              <a:t>Δ</a:t>
            </a:r>
            <a:r>
              <a:rPr lang="el-GR" sz="1400" dirty="0" smtClean="0">
                <a:solidFill>
                  <a:schemeClr val="tx1">
                    <a:lumMod val="75000"/>
                    <a:lumOff val="25000"/>
                  </a:schemeClr>
                </a:solidFill>
              </a:rPr>
              <a:t>ίκαιο και Δίκαιο του Παγκόσμιου Οργανισμού Εμπορίου</a:t>
            </a:r>
          </a:p>
          <a:p>
            <a:pPr marL="1200150" lvl="2" indent="-285750">
              <a:buFont typeface="Wingdings" charset="2"/>
              <a:buChar char="ü"/>
            </a:pPr>
            <a:endParaRPr lang="el-GR" sz="1400" dirty="0" smtClean="0">
              <a:solidFill>
                <a:schemeClr val="tx1">
                  <a:lumMod val="75000"/>
                  <a:lumOff val="25000"/>
                </a:schemeClr>
              </a:solidFill>
            </a:endParaRPr>
          </a:p>
          <a:p>
            <a:pPr marL="285750" lvl="2" indent="-285750">
              <a:buFont typeface="Arial"/>
              <a:buChar char="•"/>
            </a:pPr>
            <a:r>
              <a:rPr lang="el-GR" sz="1400" dirty="0" smtClean="0">
                <a:solidFill>
                  <a:schemeClr val="tx1">
                    <a:lumMod val="75000"/>
                    <a:lumOff val="25000"/>
                  </a:schemeClr>
                </a:solidFill>
              </a:rPr>
              <a:t>Χρειάζεται </a:t>
            </a:r>
            <a:r>
              <a:rPr lang="el-GR" sz="1400" dirty="0">
                <a:solidFill>
                  <a:schemeClr val="tx1">
                    <a:lumMod val="75000"/>
                    <a:lumOff val="25000"/>
                  </a:schemeClr>
                </a:solidFill>
              </a:rPr>
              <a:t>η Ελλάδα Μονάδα Ώθησης; Εάν ναί, πιό μοντέλο θα ταίριαζε;</a:t>
            </a:r>
          </a:p>
          <a:p>
            <a:pPr marL="1200150" lvl="2" indent="-285750">
              <a:buFont typeface="Wingdings" charset="2"/>
              <a:buChar char="ü"/>
            </a:pPr>
            <a:endParaRPr lang="el-GR" sz="1400"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Συμπερ</a:t>
            </a:r>
            <a:r>
              <a:rPr lang="el-GR" dirty="0" smtClean="0"/>
              <a:t>άσματα: </a:t>
            </a:r>
            <a:r>
              <a:rPr lang="el-GR" dirty="0" smtClean="0"/>
              <a:t>Νομιμοποίηση </a:t>
            </a:r>
            <a:r>
              <a:rPr lang="el-GR" dirty="0" smtClean="0"/>
              <a:t>των Πολιτικών Ωθήσεων</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157289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1"/>
          </p:nvPr>
        </p:nvSpPr>
        <p:spPr>
          <a:xfrm>
            <a:off x="3058161" y="678475"/>
            <a:ext cx="6085838" cy="822325"/>
          </a:xfrm>
        </p:spPr>
        <p:txBody>
          <a:bodyPr/>
          <a:lstStyle/>
          <a:p>
            <a:r>
              <a:rPr lang="el-GR" dirty="0" smtClean="0"/>
              <a:t>Σας ευχαριστ</a:t>
            </a:r>
            <a:r>
              <a:rPr lang="el-GR" dirty="0" smtClean="0"/>
              <a:t>ώ πολύ για την προσοχή σας!</a:t>
            </a:r>
            <a:endParaRPr lang="de-DE" dirty="0"/>
          </a:p>
        </p:txBody>
      </p:sp>
      <p:sp>
        <p:nvSpPr>
          <p:cNvPr id="4" name="Textplatzhalter 3"/>
          <p:cNvSpPr>
            <a:spLocks noGrp="1"/>
          </p:cNvSpPr>
          <p:nvPr>
            <p:ph type="body" sz="quarter" idx="10"/>
          </p:nvPr>
        </p:nvSpPr>
        <p:spPr>
          <a:xfrm>
            <a:off x="3058161" y="1500800"/>
            <a:ext cx="6085838" cy="1899950"/>
          </a:xfrm>
        </p:spPr>
        <p:txBody>
          <a:bodyPr/>
          <a:lstStyle/>
          <a:p>
            <a:r>
              <a:rPr lang="el-GR" sz="1400" dirty="0" smtClean="0">
                <a:solidFill>
                  <a:schemeClr val="tx1">
                    <a:lumMod val="75000"/>
                    <a:lumOff val="25000"/>
                  </a:schemeClr>
                </a:solidFill>
              </a:rPr>
              <a:t>Γε</a:t>
            </a:r>
            <a:r>
              <a:rPr lang="el-GR" sz="1400" dirty="0" smtClean="0">
                <a:solidFill>
                  <a:schemeClr val="tx1">
                    <a:lumMod val="75000"/>
                    <a:lumOff val="25000"/>
                  </a:schemeClr>
                </a:solidFill>
              </a:rPr>
              <a:t>ώργιος Δημητρόπουλος, ΔρΝ, </a:t>
            </a:r>
            <a:r>
              <a:rPr lang="en-US" sz="1400" dirty="0" smtClean="0">
                <a:solidFill>
                  <a:schemeClr val="tx1">
                    <a:lumMod val="75000"/>
                    <a:lumOff val="25000"/>
                  </a:schemeClr>
                </a:solidFill>
              </a:rPr>
              <a:t>LL.M. (Yale)</a:t>
            </a:r>
          </a:p>
          <a:p>
            <a:r>
              <a:rPr lang="en-US" sz="1400" dirty="0" smtClean="0">
                <a:solidFill>
                  <a:schemeClr val="tx1">
                    <a:lumMod val="75000"/>
                    <a:lumOff val="25000"/>
                  </a:schemeClr>
                </a:solidFill>
              </a:rPr>
              <a:t>Senior Research Fellow, Max Planck Institute Luxembourg</a:t>
            </a:r>
          </a:p>
          <a:p>
            <a:endParaRPr lang="en-US" sz="1400" dirty="0">
              <a:solidFill>
                <a:schemeClr val="tx1">
                  <a:lumMod val="75000"/>
                  <a:lumOff val="25000"/>
                </a:schemeClr>
              </a:solidFill>
            </a:endParaRPr>
          </a:p>
          <a:p>
            <a:endParaRPr lang="el-GR" sz="1400" dirty="0" smtClean="0">
              <a:solidFill>
                <a:schemeClr val="tx1">
                  <a:lumMod val="75000"/>
                  <a:lumOff val="25000"/>
                </a:schemeClr>
              </a:solidFill>
            </a:endParaRPr>
          </a:p>
          <a:p>
            <a:r>
              <a:rPr lang="el-GR" sz="1400" dirty="0" smtClean="0">
                <a:solidFill>
                  <a:schemeClr val="tx1">
                    <a:lumMod val="75000"/>
                    <a:lumOff val="25000"/>
                  </a:schemeClr>
                </a:solidFill>
              </a:rPr>
              <a:t>Επικοινωνία:</a:t>
            </a:r>
          </a:p>
          <a:p>
            <a:r>
              <a:rPr lang="en-US" sz="1400" dirty="0" smtClean="0">
                <a:solidFill>
                  <a:schemeClr val="tx1">
                    <a:lumMod val="75000"/>
                    <a:lumOff val="25000"/>
                  </a:schemeClr>
                </a:solidFill>
                <a:hlinkClick r:id="rId2"/>
              </a:rPr>
              <a:t>georgios.dimitropoulos@mpi.lu</a:t>
            </a:r>
            <a:endParaRPr lang="el-GR" sz="1400" dirty="0" smtClean="0">
              <a:solidFill>
                <a:schemeClr val="tx1">
                  <a:lumMod val="75000"/>
                  <a:lumOff val="25000"/>
                </a:schemeClr>
              </a:solidFill>
            </a:endParaRPr>
          </a:p>
          <a:p>
            <a:endParaRPr lang="en-US" sz="1400" dirty="0" smtClean="0">
              <a:solidFill>
                <a:schemeClr val="tx1">
                  <a:lumMod val="75000"/>
                  <a:lumOff val="25000"/>
                </a:schemeClr>
              </a:solidFill>
            </a:endParaRPr>
          </a:p>
          <a:p>
            <a:r>
              <a:rPr lang="en-US" sz="1400" dirty="0" smtClean="0">
                <a:solidFill>
                  <a:schemeClr val="tx1">
                    <a:lumMod val="75000"/>
                    <a:lumOff val="25000"/>
                  </a:schemeClr>
                </a:solidFill>
                <a:hlinkClick r:id="rId3"/>
              </a:rPr>
              <a:t>www.georgios-dimitropoulos.com</a:t>
            </a:r>
            <a:r>
              <a:rPr lang="en-US" sz="1400" dirty="0" smtClean="0">
                <a:solidFill>
                  <a:schemeClr val="tx1">
                    <a:lumMod val="75000"/>
                    <a:lumOff val="25000"/>
                  </a:schemeClr>
                </a:solidFill>
              </a:rPr>
              <a:t> </a:t>
            </a:r>
            <a:endParaRPr lang="el-GR" sz="1400" dirty="0" smtClean="0">
              <a:solidFill>
                <a:schemeClr val="tx1">
                  <a:lumMod val="75000"/>
                  <a:lumOff val="25000"/>
                </a:schemeClr>
              </a:solidFill>
            </a:endParaRPr>
          </a:p>
          <a:p>
            <a:endParaRPr lang="en-US" sz="1400" dirty="0">
              <a:solidFill>
                <a:schemeClr val="tx1">
                  <a:lumMod val="75000"/>
                  <a:lumOff val="25000"/>
                </a:schemeClr>
              </a:solidFill>
            </a:endParaRPr>
          </a:p>
          <a:p>
            <a:endParaRPr lang="de-DE" dirty="0">
              <a:solidFill>
                <a:schemeClr val="tx1">
                  <a:lumMod val="75000"/>
                  <a:lumOff val="25000"/>
                </a:schemeClr>
              </a:solidFill>
            </a:endParaRPr>
          </a:p>
        </p:txBody>
      </p:sp>
    </p:spTree>
    <p:extLst>
      <p:ext uri="{BB962C8B-B14F-4D97-AF65-F5344CB8AC3E}">
        <p14:creationId xmlns:p14="http://schemas.microsoft.com/office/powerpoint/2010/main" val="3914258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Το ρεύμα του </a:t>
            </a:r>
            <a:r>
              <a:rPr lang="de-DE" i="1" dirty="0" smtClean="0">
                <a:solidFill>
                  <a:schemeClr val="tx1">
                    <a:lumMod val="75000"/>
                    <a:lumOff val="25000"/>
                  </a:schemeClr>
                </a:solidFill>
              </a:rPr>
              <a:t>Law </a:t>
            </a:r>
            <a:r>
              <a:rPr lang="en-US" i="1" dirty="0" smtClean="0">
                <a:solidFill>
                  <a:schemeClr val="tx1">
                    <a:lumMod val="75000"/>
                    <a:lumOff val="25000"/>
                  </a:schemeClr>
                </a:solidFill>
              </a:rPr>
              <a:t>&amp; </a:t>
            </a:r>
            <a:r>
              <a:rPr lang="en-US" i="1" dirty="0" smtClean="0">
                <a:solidFill>
                  <a:schemeClr val="tx1">
                    <a:lumMod val="75000"/>
                    <a:lumOff val="25000"/>
                  </a:schemeClr>
                </a:solidFill>
              </a:rPr>
              <a:t>Economics</a:t>
            </a:r>
            <a:endParaRPr lang="el-GR" i="1" dirty="0" smtClean="0">
              <a:solidFill>
                <a:schemeClr val="tx1">
                  <a:lumMod val="75000"/>
                  <a:lumOff val="25000"/>
                </a:schemeClr>
              </a:solidFill>
            </a:endParaRPr>
          </a:p>
          <a:p>
            <a:pPr lvl="1">
              <a:buFont typeface="Wingdings" charset="2"/>
              <a:buChar char="Ø"/>
            </a:pPr>
            <a:r>
              <a:rPr lang="el-GR" sz="1400" dirty="0" smtClean="0">
                <a:solidFill>
                  <a:schemeClr val="tx1">
                    <a:lumMod val="75000"/>
                    <a:lumOff val="25000"/>
                  </a:schemeClr>
                </a:solidFill>
              </a:rPr>
              <a:t> σκ</a:t>
            </a:r>
            <a:r>
              <a:rPr lang="el-GR" sz="1400" dirty="0" smtClean="0">
                <a:solidFill>
                  <a:schemeClr val="tx1">
                    <a:lumMod val="75000"/>
                    <a:lumOff val="25000"/>
                  </a:schemeClr>
                </a:solidFill>
              </a:rPr>
              <a:t>οπός του δικαίου: αύξηση της αποτελεσματικότητας</a:t>
            </a:r>
            <a:r>
              <a:rPr lang="en-US" sz="1400" dirty="0" smtClean="0">
                <a:solidFill>
                  <a:schemeClr val="tx1">
                    <a:lumMod val="75000"/>
                    <a:lumOff val="25000"/>
                  </a:schemeClr>
                </a:solidFill>
              </a:rPr>
              <a:t> </a:t>
            </a:r>
            <a:r>
              <a:rPr lang="el-GR" sz="1400" dirty="0" smtClean="0">
                <a:solidFill>
                  <a:schemeClr val="tx1">
                    <a:lumMod val="75000"/>
                    <a:lumOff val="25000"/>
                  </a:schemeClr>
                </a:solidFill>
              </a:rPr>
              <a:t>στην κοινωνία</a:t>
            </a:r>
            <a:endParaRPr lang="el-GR" sz="1400" dirty="0" smtClean="0">
              <a:solidFill>
                <a:schemeClr val="tx1">
                  <a:lumMod val="75000"/>
                  <a:lumOff val="25000"/>
                </a:schemeClr>
              </a:solidFill>
            </a:endParaRPr>
          </a:p>
          <a:p>
            <a:pPr lvl="1">
              <a:buFont typeface="Wingdings" charset="2"/>
              <a:buChar char="Ø"/>
            </a:pPr>
            <a:r>
              <a:rPr lang="el-GR" sz="1400" dirty="0" smtClean="0">
                <a:solidFill>
                  <a:schemeClr val="tx1">
                    <a:lumMod val="75000"/>
                    <a:lumOff val="25000"/>
                  </a:schemeClr>
                </a:solidFill>
              </a:rPr>
              <a:t> βα</a:t>
            </a:r>
            <a:r>
              <a:rPr lang="el-GR" sz="1400" dirty="0" smtClean="0">
                <a:solidFill>
                  <a:schemeClr val="tx1">
                    <a:lumMod val="75000"/>
                    <a:lumOff val="25000"/>
                  </a:schemeClr>
                </a:solidFill>
              </a:rPr>
              <a:t>σίζεται στο </a:t>
            </a:r>
            <a:r>
              <a:rPr lang="el-GR" sz="1400" dirty="0" smtClean="0">
                <a:solidFill>
                  <a:schemeClr val="tx1">
                    <a:lumMod val="75000"/>
                    <a:lumOff val="25000"/>
                  </a:schemeClr>
                </a:solidFill>
              </a:rPr>
              <a:t>μοντέλο </a:t>
            </a:r>
            <a:r>
              <a:rPr lang="el-GR" sz="1400" dirty="0">
                <a:solidFill>
                  <a:schemeClr val="tx1">
                    <a:lumMod val="75000"/>
                    <a:lumOff val="25000"/>
                  </a:schemeClr>
                </a:solidFill>
              </a:rPr>
              <a:t>της ορθολογικής επιλογής (</a:t>
            </a:r>
            <a:r>
              <a:rPr lang="en-US" sz="1400" i="1" dirty="0">
                <a:solidFill>
                  <a:schemeClr val="tx1">
                    <a:lumMod val="75000"/>
                    <a:lumOff val="25000"/>
                  </a:schemeClr>
                </a:solidFill>
              </a:rPr>
              <a:t>rational choice theory</a:t>
            </a:r>
            <a:r>
              <a:rPr lang="el-GR" sz="1400" dirty="0" smtClean="0">
                <a:solidFill>
                  <a:schemeClr val="tx1">
                    <a:lumMod val="75000"/>
                    <a:lumOff val="25000"/>
                  </a:schemeClr>
                </a:solidFill>
              </a:rPr>
              <a:t>)</a:t>
            </a:r>
          </a:p>
          <a:p>
            <a:pPr marL="1200150" lvl="2" indent="-285750">
              <a:buFont typeface="Wingdings" charset="2"/>
              <a:buChar char="ü"/>
            </a:pPr>
            <a:r>
              <a:rPr lang="el-GR" sz="1400" dirty="0" smtClean="0">
                <a:solidFill>
                  <a:schemeClr val="tx1">
                    <a:lumMod val="75000"/>
                    <a:lumOff val="25000"/>
                  </a:schemeClr>
                </a:solidFill>
              </a:rPr>
              <a:t>τα </a:t>
            </a:r>
            <a:r>
              <a:rPr lang="el-GR" sz="1400" dirty="0">
                <a:solidFill>
                  <a:schemeClr val="tx1">
                    <a:lumMod val="75000"/>
                    <a:lumOff val="25000"/>
                  </a:schemeClr>
                </a:solidFill>
              </a:rPr>
              <a:t>άτομα είναι ορθολογικοί λήπτες αποφάσεων, και λαμβάνουν αποφάσεις προς όφελός τους για την μεγιστοποίηση της ευημερίας</a:t>
            </a:r>
            <a:r>
              <a:rPr lang="en-US" sz="1400" dirty="0">
                <a:solidFill>
                  <a:schemeClr val="tx1">
                    <a:lumMod val="75000"/>
                    <a:lumOff val="25000"/>
                  </a:schemeClr>
                </a:solidFill>
              </a:rPr>
              <a:t> </a:t>
            </a:r>
            <a:r>
              <a:rPr lang="el-GR" sz="1400" dirty="0" smtClean="0">
                <a:solidFill>
                  <a:schemeClr val="tx1">
                    <a:lumMod val="75000"/>
                    <a:lumOff val="25000"/>
                  </a:schemeClr>
                </a:solidFill>
              </a:rPr>
              <a:t>τους</a:t>
            </a:r>
          </a:p>
          <a:p>
            <a:pPr marL="1200150" lvl="2" indent="-285750">
              <a:buFont typeface="Wingdings" charset="2"/>
              <a:buChar char="ü"/>
            </a:pPr>
            <a:r>
              <a:rPr lang="el-GR" sz="1400" dirty="0" smtClean="0">
                <a:solidFill>
                  <a:schemeClr val="tx1">
                    <a:lumMod val="75000"/>
                    <a:lumOff val="25000"/>
                  </a:schemeClr>
                </a:solidFill>
              </a:rPr>
              <a:t>οι </a:t>
            </a:r>
            <a:r>
              <a:rPr lang="el-GR" sz="1400" dirty="0" smtClean="0">
                <a:solidFill>
                  <a:schemeClr val="tx1">
                    <a:lumMod val="75000"/>
                    <a:lumOff val="25000"/>
                  </a:schemeClr>
                </a:solidFill>
              </a:rPr>
              <a:t>άνθρωποι, δρώντας ορθολογικά, αντιδρούν σε κυρώσεις, διαδικασίες και κίνητρα</a:t>
            </a:r>
            <a:endParaRPr lang="el-GR" sz="1400" dirty="0">
              <a:solidFill>
                <a:schemeClr val="tx1">
                  <a:lumMod val="75000"/>
                  <a:lumOff val="25000"/>
                </a:schemeClr>
              </a:solidFill>
            </a:endParaRPr>
          </a:p>
          <a:p>
            <a:pPr marL="0" indent="0">
              <a:buNone/>
            </a:pPr>
            <a:endParaRPr lang="en-US" dirty="0" smtClean="0">
              <a:solidFill>
                <a:schemeClr val="tx1">
                  <a:lumMod val="75000"/>
                  <a:lumOff val="25000"/>
                </a:schemeClr>
              </a:solidFill>
            </a:endParaRPr>
          </a:p>
          <a:p>
            <a:r>
              <a:rPr lang="el-GR" dirty="0" smtClean="0">
                <a:solidFill>
                  <a:schemeClr val="tx1">
                    <a:lumMod val="75000"/>
                    <a:lumOff val="25000"/>
                  </a:schemeClr>
                </a:solidFill>
              </a:rPr>
              <a:t>Το ρεύμα του </a:t>
            </a:r>
            <a:r>
              <a:rPr lang="en-US" i="1" dirty="0" smtClean="0">
                <a:solidFill>
                  <a:schemeClr val="tx1">
                    <a:lumMod val="75000"/>
                    <a:lumOff val="25000"/>
                  </a:schemeClr>
                </a:solidFill>
              </a:rPr>
              <a:t>Law &amp; Society</a:t>
            </a:r>
          </a:p>
          <a:p>
            <a:endParaRPr lang="en-US" dirty="0">
              <a:solidFill>
                <a:schemeClr val="tx1">
                  <a:lumMod val="75000"/>
                  <a:lumOff val="25000"/>
                </a:schemeClr>
              </a:solidFill>
            </a:endParaRPr>
          </a:p>
          <a:p>
            <a:endParaRPr lang="el-GR" dirty="0" smtClean="0">
              <a:solidFill>
                <a:schemeClr val="tx1">
                  <a:lumMod val="75000"/>
                  <a:lumOff val="25000"/>
                </a:schemeClr>
              </a:solidFill>
            </a:endParaRPr>
          </a:p>
          <a:p>
            <a:endParaRPr lang="el-GR"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Το Δίκαιο ως Κοινωνική Επιστήμη</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94498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a:solidFill>
                  <a:schemeClr val="tx1">
                    <a:lumMod val="75000"/>
                    <a:lumOff val="25000"/>
                  </a:schemeClr>
                </a:solidFill>
              </a:rPr>
              <a:t>Σήμερα: Νέος Νομικός Ρεαλισμός (</a:t>
            </a:r>
            <a:r>
              <a:rPr lang="en-US" i="1" dirty="0">
                <a:solidFill>
                  <a:schemeClr val="tx1">
                    <a:lumMod val="75000"/>
                    <a:lumOff val="25000"/>
                  </a:schemeClr>
                </a:solidFill>
              </a:rPr>
              <a:t>New Legal Realism</a:t>
            </a:r>
            <a:r>
              <a:rPr lang="en-US" dirty="0">
                <a:solidFill>
                  <a:schemeClr val="tx1">
                    <a:lumMod val="75000"/>
                    <a:lumOff val="25000"/>
                  </a:schemeClr>
                </a:solidFill>
              </a:rPr>
              <a:t> – NLR</a:t>
            </a:r>
            <a:r>
              <a:rPr lang="el-GR" dirty="0">
                <a:solidFill>
                  <a:schemeClr val="tx1">
                    <a:lumMod val="75000"/>
                    <a:lumOff val="25000"/>
                  </a:schemeClr>
                </a:solidFill>
              </a:rPr>
              <a:t>)</a:t>
            </a:r>
            <a:endParaRPr lang="en-US" dirty="0">
              <a:solidFill>
                <a:schemeClr val="tx1">
                  <a:lumMod val="75000"/>
                  <a:lumOff val="25000"/>
                </a:schemeClr>
              </a:solidFill>
            </a:endParaRPr>
          </a:p>
          <a:p>
            <a:pPr lvl="1">
              <a:buFont typeface="Wingdings" panose="05000000000000000000" pitchFamily="2" charset="2"/>
              <a:buChar char="Ø"/>
            </a:pPr>
            <a:r>
              <a:rPr lang="en-US" sz="1400" dirty="0">
                <a:solidFill>
                  <a:schemeClr val="tx1">
                    <a:lumMod val="75000"/>
                    <a:lumOff val="25000"/>
                  </a:schemeClr>
                </a:solidFill>
              </a:rPr>
              <a:t> </a:t>
            </a:r>
            <a:r>
              <a:rPr lang="el-GR" sz="1400" dirty="0">
                <a:solidFill>
                  <a:schemeClr val="tx1">
                    <a:lumMod val="75000"/>
                    <a:lumOff val="25000"/>
                  </a:schemeClr>
                </a:solidFill>
              </a:rPr>
              <a:t>μια πιό ολιστική προσέγγιση του Δικαίου (</a:t>
            </a:r>
            <a:r>
              <a:rPr lang="en-US" sz="1400" dirty="0" err="1">
                <a:solidFill>
                  <a:schemeClr val="tx1">
                    <a:lumMod val="75000"/>
                    <a:lumOff val="25000"/>
                  </a:schemeClr>
                </a:solidFill>
              </a:rPr>
              <a:t>Erlagner</a:t>
            </a:r>
            <a:r>
              <a:rPr lang="en-US" sz="1400" dirty="0">
                <a:solidFill>
                  <a:schemeClr val="tx1">
                    <a:lumMod val="75000"/>
                    <a:lumOff val="25000"/>
                  </a:schemeClr>
                </a:solidFill>
              </a:rPr>
              <a:t> et al, 2005</a:t>
            </a:r>
            <a:r>
              <a:rPr lang="el-GR" sz="1400" dirty="0">
                <a:solidFill>
                  <a:schemeClr val="tx1">
                    <a:lumMod val="75000"/>
                    <a:lumOff val="25000"/>
                  </a:schemeClr>
                </a:solidFill>
              </a:rPr>
              <a:t>)</a:t>
            </a:r>
            <a:r>
              <a:rPr lang="en-US" sz="1400" dirty="0">
                <a:solidFill>
                  <a:schemeClr val="tx1">
                    <a:lumMod val="75000"/>
                    <a:lumOff val="25000"/>
                  </a:schemeClr>
                </a:solidFill>
              </a:rPr>
              <a:t>: </a:t>
            </a:r>
            <a:r>
              <a:rPr lang="el-GR" sz="1400" dirty="0">
                <a:solidFill>
                  <a:schemeClr val="tx1">
                    <a:lumMod val="75000"/>
                    <a:lumOff val="25000"/>
                  </a:schemeClr>
                </a:solidFill>
              </a:rPr>
              <a:t>χρήση πολλαπλών εμπειρικών μεθόδων για την επίλυση θεωρητικών ζητημάτω</a:t>
            </a:r>
            <a:r>
              <a:rPr lang="en-US" sz="1400" dirty="0">
                <a:solidFill>
                  <a:schemeClr val="tx1">
                    <a:lumMod val="75000"/>
                    <a:lumOff val="25000"/>
                  </a:schemeClr>
                </a:solidFill>
              </a:rPr>
              <a:t>v</a:t>
            </a:r>
          </a:p>
          <a:p>
            <a:pPr lvl="1">
              <a:buFont typeface="Wingdings" panose="05000000000000000000" pitchFamily="2" charset="2"/>
              <a:buChar char="Ø"/>
            </a:pPr>
            <a:r>
              <a:rPr lang="en-US" sz="1400" dirty="0">
                <a:solidFill>
                  <a:schemeClr val="tx1">
                    <a:lumMod val="75000"/>
                    <a:lumOff val="25000"/>
                  </a:schemeClr>
                </a:solidFill>
              </a:rPr>
              <a:t> </a:t>
            </a:r>
            <a:r>
              <a:rPr lang="el-GR" sz="1400" dirty="0">
                <a:solidFill>
                  <a:schemeClr val="tx1">
                    <a:lumMod val="75000"/>
                    <a:lumOff val="25000"/>
                  </a:schemeClr>
                </a:solidFill>
              </a:rPr>
              <a:t>διατηρεί στενή σχέση με το κίνημα </a:t>
            </a:r>
            <a:r>
              <a:rPr lang="en-US" sz="1400" i="1" dirty="0">
                <a:solidFill>
                  <a:schemeClr val="tx1">
                    <a:lumMod val="75000"/>
                    <a:lumOff val="25000"/>
                  </a:schemeClr>
                </a:solidFill>
              </a:rPr>
              <a:t>Law &amp; </a:t>
            </a:r>
            <a:r>
              <a:rPr lang="en-US" sz="1400" i="1" dirty="0" smtClean="0">
                <a:solidFill>
                  <a:schemeClr val="tx1">
                    <a:lumMod val="75000"/>
                    <a:lumOff val="25000"/>
                  </a:schemeClr>
                </a:solidFill>
              </a:rPr>
              <a:t>Society</a:t>
            </a:r>
            <a:endParaRPr lang="el-GR" dirty="0" smtClean="0">
              <a:solidFill>
                <a:schemeClr val="tx1">
                  <a:lumMod val="75000"/>
                  <a:lumOff val="25000"/>
                </a:schemeClr>
              </a:solidFill>
            </a:endParaRPr>
          </a:p>
          <a:p>
            <a:endParaRPr lang="el-GR" dirty="0">
              <a:solidFill>
                <a:schemeClr val="tx1">
                  <a:lumMod val="75000"/>
                  <a:lumOff val="25000"/>
                </a:schemeClr>
              </a:solidFill>
            </a:endParaRPr>
          </a:p>
          <a:p>
            <a:r>
              <a:rPr lang="el-GR" dirty="0" smtClean="0">
                <a:solidFill>
                  <a:schemeClr val="tx1">
                    <a:lumMod val="75000"/>
                    <a:lumOff val="25000"/>
                  </a:schemeClr>
                </a:solidFill>
              </a:rPr>
              <a:t>Τρεις </a:t>
            </a:r>
            <a:r>
              <a:rPr lang="el-GR" dirty="0" smtClean="0">
                <a:solidFill>
                  <a:schemeClr val="tx1">
                    <a:lumMod val="75000"/>
                    <a:lumOff val="25000"/>
                  </a:schemeClr>
                </a:solidFill>
              </a:rPr>
              <a:t>βασικές κατευθύνσεις του </a:t>
            </a:r>
            <a:r>
              <a:rPr lang="en-US" dirty="0" smtClean="0">
                <a:solidFill>
                  <a:schemeClr val="tx1">
                    <a:lumMod val="75000"/>
                    <a:lumOff val="25000"/>
                  </a:schemeClr>
                </a:solidFill>
              </a:rPr>
              <a:t>NLR </a:t>
            </a:r>
            <a:r>
              <a:rPr lang="en-US" dirty="0">
                <a:solidFill>
                  <a:schemeClr val="tx1">
                    <a:lumMod val="75000"/>
                    <a:lumOff val="25000"/>
                  </a:schemeClr>
                </a:solidFill>
              </a:rPr>
              <a:t>(</a:t>
            </a:r>
            <a:r>
              <a:rPr lang="en-US" dirty="0" err="1">
                <a:solidFill>
                  <a:schemeClr val="tx1">
                    <a:lumMod val="75000"/>
                    <a:lumOff val="25000"/>
                  </a:schemeClr>
                </a:solidFill>
              </a:rPr>
              <a:t>Nourse</a:t>
            </a:r>
            <a:r>
              <a:rPr lang="en-US" dirty="0">
                <a:solidFill>
                  <a:schemeClr val="tx1">
                    <a:lumMod val="75000"/>
                    <a:lumOff val="25000"/>
                  </a:schemeClr>
                </a:solidFill>
              </a:rPr>
              <a:t> &amp; Shaffer </a:t>
            </a:r>
            <a:r>
              <a:rPr lang="en-US" dirty="0" smtClean="0">
                <a:solidFill>
                  <a:schemeClr val="tx1">
                    <a:lumMod val="75000"/>
                    <a:lumOff val="25000"/>
                  </a:schemeClr>
                </a:solidFill>
              </a:rPr>
              <a:t>2009)</a:t>
            </a:r>
          </a:p>
          <a:p>
            <a:pPr lvl="1">
              <a:buFont typeface="Wingdings" panose="05000000000000000000" pitchFamily="2" charset="2"/>
              <a:buChar char="Ø"/>
            </a:pPr>
            <a:r>
              <a:rPr lang="en-US" sz="1400" dirty="0" smtClean="0">
                <a:solidFill>
                  <a:schemeClr val="tx1">
                    <a:lumMod val="75000"/>
                    <a:lumOff val="25000"/>
                  </a:schemeClr>
                </a:solidFill>
              </a:rPr>
              <a:t> </a:t>
            </a:r>
            <a:r>
              <a:rPr lang="el-GR" sz="1400" dirty="0">
                <a:solidFill>
                  <a:schemeClr val="tx1">
                    <a:lumMod val="75000"/>
                    <a:lumOff val="25000"/>
                  </a:schemeClr>
                </a:solidFill>
              </a:rPr>
              <a:t>σ</a:t>
            </a:r>
            <a:r>
              <a:rPr lang="el-GR" sz="1400" dirty="0" smtClean="0">
                <a:solidFill>
                  <a:schemeClr val="tx1">
                    <a:lumMod val="75000"/>
                    <a:lumOff val="25000"/>
                  </a:schemeClr>
                </a:solidFill>
              </a:rPr>
              <a:t>υμπεριφορισμός </a:t>
            </a:r>
            <a:r>
              <a:rPr lang="el-GR" sz="1400" dirty="0" smtClean="0">
                <a:solidFill>
                  <a:schemeClr val="tx1">
                    <a:lumMod val="75000"/>
                    <a:lumOff val="25000"/>
                  </a:schemeClr>
                </a:solidFill>
              </a:rPr>
              <a:t>– </a:t>
            </a:r>
            <a:r>
              <a:rPr lang="en-US" sz="1400" i="1" dirty="0">
                <a:solidFill>
                  <a:schemeClr val="tx1">
                    <a:lumMod val="75000"/>
                    <a:lumOff val="25000"/>
                  </a:schemeClr>
                </a:solidFill>
              </a:rPr>
              <a:t>b</a:t>
            </a:r>
            <a:r>
              <a:rPr lang="en-US" sz="1400" i="1" dirty="0" smtClean="0">
                <a:solidFill>
                  <a:schemeClr val="tx1">
                    <a:lumMod val="75000"/>
                    <a:lumOff val="25000"/>
                  </a:schemeClr>
                </a:solidFill>
              </a:rPr>
              <a:t>ehaviorism</a:t>
            </a:r>
            <a:r>
              <a:rPr lang="en-US" sz="1400" dirty="0" smtClean="0">
                <a:solidFill>
                  <a:schemeClr val="tx1">
                    <a:lumMod val="75000"/>
                    <a:lumOff val="25000"/>
                  </a:schemeClr>
                </a:solidFill>
              </a:rPr>
              <a:t> </a:t>
            </a:r>
            <a:r>
              <a:rPr lang="el-GR" sz="1400" dirty="0" smtClean="0">
                <a:solidFill>
                  <a:schemeClr val="tx1">
                    <a:lumMod val="75000"/>
                    <a:lumOff val="25000"/>
                  </a:schemeClr>
                </a:solidFill>
              </a:rPr>
              <a:t>(βλ. ΣΔΟ)</a:t>
            </a:r>
            <a:endParaRPr lang="en-US" sz="1400" dirty="0">
              <a:solidFill>
                <a:schemeClr val="tx1">
                  <a:lumMod val="75000"/>
                  <a:lumOff val="25000"/>
                </a:schemeClr>
              </a:solidFill>
            </a:endParaRPr>
          </a:p>
          <a:p>
            <a:pPr lvl="1">
              <a:buFont typeface="Wingdings" panose="05000000000000000000" pitchFamily="2" charset="2"/>
              <a:buChar char="Ø"/>
            </a:pPr>
            <a:r>
              <a:rPr lang="en-US" sz="1400" dirty="0" smtClean="0">
                <a:solidFill>
                  <a:schemeClr val="tx1">
                    <a:lumMod val="75000"/>
                    <a:lumOff val="25000"/>
                  </a:schemeClr>
                </a:solidFill>
              </a:rPr>
              <a:t> </a:t>
            </a:r>
            <a:r>
              <a:rPr lang="el-GR" sz="1400" dirty="0" smtClean="0">
                <a:solidFill>
                  <a:schemeClr val="tx1">
                    <a:lumMod val="75000"/>
                    <a:lumOff val="25000"/>
                  </a:schemeClr>
                </a:solidFill>
              </a:rPr>
              <a:t>θε</a:t>
            </a:r>
            <a:r>
              <a:rPr lang="el-GR" sz="1400" dirty="0" smtClean="0">
                <a:solidFill>
                  <a:schemeClr val="tx1">
                    <a:lumMod val="75000"/>
                    <a:lumOff val="25000"/>
                  </a:schemeClr>
                </a:solidFill>
              </a:rPr>
              <a:t>ώρηση πλαισίου (</a:t>
            </a:r>
            <a:r>
              <a:rPr lang="en-US" sz="1400" i="1" dirty="0" err="1" smtClean="0">
                <a:solidFill>
                  <a:schemeClr val="tx1">
                    <a:lumMod val="75000"/>
                    <a:lumOff val="25000"/>
                  </a:schemeClr>
                </a:solidFill>
              </a:rPr>
              <a:t>c</a:t>
            </a:r>
            <a:r>
              <a:rPr lang="en-US" sz="1400" i="1" dirty="0" err="1" smtClean="0">
                <a:solidFill>
                  <a:schemeClr val="tx1">
                    <a:lumMod val="75000"/>
                    <a:lumOff val="25000"/>
                  </a:schemeClr>
                </a:solidFill>
              </a:rPr>
              <a:t>ontextualism</a:t>
            </a:r>
            <a:r>
              <a:rPr lang="en-US" sz="1400" dirty="0" smtClean="0">
                <a:solidFill>
                  <a:schemeClr val="tx1">
                    <a:lumMod val="75000"/>
                    <a:lumOff val="25000"/>
                  </a:schemeClr>
                </a:solidFill>
              </a:rPr>
              <a:t>) </a:t>
            </a:r>
            <a:r>
              <a:rPr lang="el-GR" sz="1400" dirty="0" smtClean="0">
                <a:solidFill>
                  <a:schemeClr val="tx1">
                    <a:lumMod val="75000"/>
                    <a:lumOff val="25000"/>
                  </a:schemeClr>
                </a:solidFill>
              </a:rPr>
              <a:t>– </a:t>
            </a:r>
            <a:r>
              <a:rPr lang="el-GR" sz="1400" dirty="0" smtClean="0">
                <a:solidFill>
                  <a:schemeClr val="tx1">
                    <a:lumMod val="75000"/>
                    <a:lumOff val="25000"/>
                  </a:schemeClr>
                </a:solidFill>
              </a:rPr>
              <a:t>ό,τι κοντινότερο σε </a:t>
            </a:r>
            <a:r>
              <a:rPr lang="en-US" sz="1400" i="1" dirty="0">
                <a:solidFill>
                  <a:schemeClr val="tx1">
                    <a:lumMod val="75000"/>
                    <a:lumOff val="25000"/>
                  </a:schemeClr>
                </a:solidFill>
              </a:rPr>
              <a:t>L</a:t>
            </a:r>
            <a:r>
              <a:rPr lang="en-US" sz="1400" i="1" dirty="0" smtClean="0">
                <a:solidFill>
                  <a:schemeClr val="tx1">
                    <a:lumMod val="75000"/>
                    <a:lumOff val="25000"/>
                  </a:schemeClr>
                </a:solidFill>
              </a:rPr>
              <a:t>aw &amp; Society</a:t>
            </a:r>
          </a:p>
          <a:p>
            <a:pPr lvl="1">
              <a:buFont typeface="Wingdings" panose="05000000000000000000" pitchFamily="2" charset="2"/>
              <a:buChar char="Ø"/>
            </a:pPr>
            <a:r>
              <a:rPr lang="en-US" sz="1400" dirty="0" smtClean="0">
                <a:solidFill>
                  <a:schemeClr val="tx1">
                    <a:lumMod val="75000"/>
                    <a:lumOff val="25000"/>
                  </a:schemeClr>
                </a:solidFill>
              </a:rPr>
              <a:t> </a:t>
            </a:r>
            <a:r>
              <a:rPr lang="el-GR" sz="1400" dirty="0" smtClean="0">
                <a:solidFill>
                  <a:schemeClr val="tx1">
                    <a:lumMod val="75000"/>
                    <a:lumOff val="25000"/>
                  </a:schemeClr>
                </a:solidFill>
              </a:rPr>
              <a:t>θεσμικ</a:t>
            </a:r>
            <a:r>
              <a:rPr lang="el-GR" sz="1400" dirty="0" smtClean="0">
                <a:solidFill>
                  <a:schemeClr val="tx1">
                    <a:lumMod val="75000"/>
                    <a:lumOff val="25000"/>
                  </a:schemeClr>
                </a:solidFill>
              </a:rPr>
              <a:t>ή θεώρηση (</a:t>
            </a:r>
            <a:r>
              <a:rPr lang="en-US" sz="1400" i="1" dirty="0" smtClean="0">
                <a:solidFill>
                  <a:schemeClr val="tx1">
                    <a:lumMod val="75000"/>
                    <a:lumOff val="25000"/>
                  </a:schemeClr>
                </a:solidFill>
              </a:rPr>
              <a:t>institutionalism</a:t>
            </a:r>
            <a:r>
              <a:rPr lang="en-US" sz="1400" dirty="0" smtClean="0">
                <a:solidFill>
                  <a:schemeClr val="tx1">
                    <a:lumMod val="75000"/>
                    <a:lumOff val="25000"/>
                  </a:schemeClr>
                </a:solidFill>
              </a:rPr>
              <a:t>) – </a:t>
            </a:r>
            <a:r>
              <a:rPr lang="el-GR" sz="1400" dirty="0" smtClean="0">
                <a:solidFill>
                  <a:schemeClr val="tx1">
                    <a:lumMod val="75000"/>
                    <a:lumOff val="25000"/>
                  </a:schemeClr>
                </a:solidFill>
              </a:rPr>
              <a:t>συνάφεια με οργανωτική κοινωνιολογία</a:t>
            </a:r>
          </a:p>
          <a:p>
            <a:endParaRPr lang="el-GR" dirty="0">
              <a:solidFill>
                <a:schemeClr val="tx1">
                  <a:lumMod val="75000"/>
                  <a:lumOff val="25000"/>
                </a:schemeClr>
              </a:solidFill>
            </a:endParaRPr>
          </a:p>
          <a:p>
            <a:r>
              <a:rPr lang="el-GR" dirty="0" smtClean="0">
                <a:solidFill>
                  <a:schemeClr val="tx1">
                    <a:lumMod val="75000"/>
                    <a:lumOff val="25000"/>
                  </a:schemeClr>
                </a:solidFill>
              </a:rPr>
              <a:t>Γενική κατεύθυνση: </a:t>
            </a:r>
            <a:r>
              <a:rPr lang="en-US" i="1" dirty="0" smtClean="0">
                <a:solidFill>
                  <a:schemeClr val="tx1">
                    <a:lumMod val="75000"/>
                    <a:lumOff val="25000"/>
                  </a:schemeClr>
                </a:solidFill>
              </a:rPr>
              <a:t>Policy </a:t>
            </a:r>
            <a:r>
              <a:rPr lang="en-US" i="1" dirty="0">
                <a:solidFill>
                  <a:schemeClr val="tx1">
                    <a:lumMod val="75000"/>
                    <a:lumOff val="25000"/>
                  </a:schemeClr>
                </a:solidFill>
              </a:rPr>
              <a:t>Social </a:t>
            </a:r>
            <a:r>
              <a:rPr lang="en-US" i="1" dirty="0" smtClean="0">
                <a:solidFill>
                  <a:schemeClr val="tx1">
                    <a:lumMod val="75000"/>
                    <a:lumOff val="25000"/>
                  </a:schemeClr>
                </a:solidFill>
              </a:rPr>
              <a:t>Science</a:t>
            </a:r>
            <a:r>
              <a:rPr lang="en-US" dirty="0" smtClean="0">
                <a:solidFill>
                  <a:schemeClr val="tx1">
                    <a:lumMod val="75000"/>
                    <a:lumOff val="25000"/>
                  </a:schemeClr>
                </a:solidFill>
              </a:rPr>
              <a:t> </a:t>
            </a:r>
            <a:r>
              <a:rPr lang="en-US" dirty="0">
                <a:solidFill>
                  <a:schemeClr val="tx1">
                    <a:lumMod val="75000"/>
                    <a:lumOff val="25000"/>
                  </a:schemeClr>
                </a:solidFill>
              </a:rPr>
              <a:t>(</a:t>
            </a:r>
            <a:r>
              <a:rPr lang="en-US" dirty="0" err="1">
                <a:solidFill>
                  <a:schemeClr val="tx1">
                    <a:lumMod val="75000"/>
                    <a:lumOff val="25000"/>
                  </a:schemeClr>
                </a:solidFill>
              </a:rPr>
              <a:t>Burawoy</a:t>
            </a:r>
            <a:r>
              <a:rPr lang="en-US" dirty="0">
                <a:solidFill>
                  <a:schemeClr val="tx1">
                    <a:lumMod val="75000"/>
                    <a:lumOff val="25000"/>
                  </a:schemeClr>
                </a:solidFill>
              </a:rPr>
              <a:t>, </a:t>
            </a:r>
            <a:r>
              <a:rPr lang="en-US" i="1" dirty="0">
                <a:solidFill>
                  <a:schemeClr val="tx1">
                    <a:lumMod val="75000"/>
                    <a:lumOff val="25000"/>
                  </a:schemeClr>
                </a:solidFill>
              </a:rPr>
              <a:t>For Public Sociology</a:t>
            </a:r>
            <a:r>
              <a:rPr lang="en-US" dirty="0">
                <a:solidFill>
                  <a:schemeClr val="tx1">
                    <a:lumMod val="75000"/>
                    <a:lumOff val="25000"/>
                  </a:schemeClr>
                </a:solidFill>
              </a:rPr>
              <a:t>, 70 </a:t>
            </a:r>
            <a:r>
              <a:rPr lang="en-US" dirty="0" smtClean="0">
                <a:solidFill>
                  <a:schemeClr val="tx1">
                    <a:lumMod val="75000"/>
                    <a:lumOff val="25000"/>
                  </a:schemeClr>
                </a:solidFill>
              </a:rPr>
              <a:t>Am</a:t>
            </a:r>
            <a:r>
              <a:rPr lang="en-US" dirty="0" smtClean="0">
                <a:solidFill>
                  <a:schemeClr val="tx1">
                    <a:lumMod val="75000"/>
                    <a:lumOff val="25000"/>
                  </a:schemeClr>
                </a:solidFill>
              </a:rPr>
              <a:t>erican</a:t>
            </a:r>
            <a:r>
              <a:rPr lang="en-US" dirty="0" smtClean="0">
                <a:solidFill>
                  <a:schemeClr val="tx1">
                    <a:lumMod val="75000"/>
                    <a:lumOff val="25000"/>
                  </a:schemeClr>
                </a:solidFill>
              </a:rPr>
              <a:t> Sociol</a:t>
            </a:r>
            <a:r>
              <a:rPr lang="en-US" dirty="0" smtClean="0">
                <a:solidFill>
                  <a:schemeClr val="tx1">
                    <a:lumMod val="75000"/>
                    <a:lumOff val="25000"/>
                  </a:schemeClr>
                </a:solidFill>
              </a:rPr>
              <a:t>ogical</a:t>
            </a:r>
            <a:r>
              <a:rPr lang="en-US" dirty="0" smtClean="0">
                <a:solidFill>
                  <a:schemeClr val="tx1">
                    <a:lumMod val="75000"/>
                    <a:lumOff val="25000"/>
                  </a:schemeClr>
                </a:solidFill>
              </a:rPr>
              <a:t> Review </a:t>
            </a:r>
            <a:r>
              <a:rPr lang="en-US" dirty="0">
                <a:solidFill>
                  <a:schemeClr val="tx1">
                    <a:lumMod val="75000"/>
                    <a:lumOff val="25000"/>
                  </a:schemeClr>
                </a:solidFill>
              </a:rPr>
              <a:t>4, 9 (2005</a:t>
            </a:r>
            <a:r>
              <a:rPr lang="en-US" dirty="0" smtClean="0">
                <a:solidFill>
                  <a:schemeClr val="tx1">
                    <a:lumMod val="75000"/>
                    <a:lumOff val="25000"/>
                  </a:schemeClr>
                </a:solidFill>
              </a:rPr>
              <a:t>)</a:t>
            </a:r>
            <a:r>
              <a:rPr lang="el-GR" dirty="0" smtClean="0">
                <a:solidFill>
                  <a:schemeClr val="tx1">
                    <a:lumMod val="75000"/>
                    <a:lumOff val="25000"/>
                  </a:schemeClr>
                </a:solidFill>
              </a:rPr>
              <a:t> </a:t>
            </a:r>
            <a:endParaRPr lang="en-US" dirty="0" smtClean="0">
              <a:solidFill>
                <a:schemeClr val="tx1">
                  <a:lumMod val="75000"/>
                  <a:lumOff val="25000"/>
                </a:schemeClr>
              </a:solidFill>
            </a:endParaRPr>
          </a:p>
          <a:p>
            <a:pPr marL="742950" lvl="1" indent="-285750">
              <a:buFont typeface="Wingdings" charset="2"/>
              <a:buChar char="Ø"/>
            </a:pPr>
            <a:r>
              <a:rPr lang="el-GR" sz="1400" dirty="0" smtClean="0">
                <a:solidFill>
                  <a:schemeClr val="tx1">
                    <a:lumMod val="75000"/>
                    <a:lumOff val="25000"/>
                  </a:schemeClr>
                </a:solidFill>
              </a:rPr>
              <a:t>έρευνα</a:t>
            </a:r>
            <a:r>
              <a:rPr lang="el-GR" sz="1400" dirty="0" smtClean="0">
                <a:solidFill>
                  <a:schemeClr val="tx1">
                    <a:lumMod val="75000"/>
                    <a:lumOff val="25000"/>
                  </a:schemeClr>
                </a:solidFill>
              </a:rPr>
              <a:t>, η οποία έχει ως στόχο όχι την προώθηση ενός θεωρητικού παραδείγματος, αλλά να «παράσχει λύσεις σε [πρακτικά] προβλήματα τα οποία εμφανίζονται ενώπιόν της»</a:t>
            </a:r>
            <a:endParaRPr lang="en-US" sz="1400" dirty="0">
              <a:solidFill>
                <a:schemeClr val="tx1">
                  <a:lumMod val="75000"/>
                  <a:lumOff val="25000"/>
                </a:schemeClr>
              </a:solidFill>
            </a:endParaRPr>
          </a:p>
          <a:p>
            <a:endParaRPr lang="en-US"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Το Δίκαιο ως Κοινωνική Επιστήμη</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392968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Γνωστικές </a:t>
            </a:r>
            <a:r>
              <a:rPr lang="el-GR" dirty="0" smtClean="0">
                <a:solidFill>
                  <a:schemeClr val="tx1">
                    <a:lumMod val="75000"/>
                    <a:lumOff val="25000"/>
                  </a:schemeClr>
                </a:solidFill>
              </a:rPr>
              <a:t>Π</a:t>
            </a:r>
            <a:r>
              <a:rPr lang="el-GR" dirty="0" smtClean="0">
                <a:solidFill>
                  <a:schemeClr val="tx1">
                    <a:lumMod val="75000"/>
                    <a:lumOff val="25000"/>
                  </a:schemeClr>
                </a:solidFill>
              </a:rPr>
              <a:t>ροκαταλήψεις</a:t>
            </a:r>
          </a:p>
          <a:p>
            <a:endParaRPr lang="el-GR" dirty="0" smtClean="0">
              <a:solidFill>
                <a:schemeClr val="tx1">
                  <a:lumMod val="75000"/>
                  <a:lumOff val="25000"/>
                </a:schemeClr>
              </a:solidFill>
            </a:endParaRPr>
          </a:p>
          <a:p>
            <a:r>
              <a:rPr lang="el-GR" dirty="0" smtClean="0">
                <a:solidFill>
                  <a:schemeClr val="tx1">
                    <a:lumMod val="75000"/>
                    <a:lumOff val="25000"/>
                  </a:schemeClr>
                </a:solidFill>
              </a:rPr>
              <a:t>Πέρα από τις </a:t>
            </a:r>
            <a:r>
              <a:rPr lang="el-GR" dirty="0" smtClean="0">
                <a:solidFill>
                  <a:schemeClr val="tx1">
                    <a:lumMod val="75000"/>
                    <a:lumOff val="25000"/>
                  </a:schemeClr>
                </a:solidFill>
              </a:rPr>
              <a:t>Γνωστικές </a:t>
            </a:r>
            <a:r>
              <a:rPr lang="el-GR" dirty="0" smtClean="0">
                <a:solidFill>
                  <a:schemeClr val="tx1">
                    <a:lumMod val="75000"/>
                    <a:lumOff val="25000"/>
                  </a:schemeClr>
                </a:solidFill>
              </a:rPr>
              <a:t>Π</a:t>
            </a:r>
            <a:r>
              <a:rPr lang="el-GR" dirty="0" smtClean="0">
                <a:solidFill>
                  <a:schemeClr val="tx1">
                    <a:lumMod val="75000"/>
                    <a:lumOff val="25000"/>
                  </a:schemeClr>
                </a:solidFill>
              </a:rPr>
              <a:t>ροκαταλήψεις</a:t>
            </a:r>
          </a:p>
          <a:p>
            <a:endParaRPr lang="el-GR" dirty="0" smtClean="0">
              <a:solidFill>
                <a:schemeClr val="tx1">
                  <a:lumMod val="75000"/>
                  <a:lumOff val="25000"/>
                </a:schemeClr>
              </a:solidFill>
            </a:endParaRPr>
          </a:p>
          <a:p>
            <a:r>
              <a:rPr lang="el-GR" dirty="0" smtClean="0">
                <a:solidFill>
                  <a:schemeClr val="tx1">
                    <a:lumMod val="75000"/>
                    <a:lumOff val="25000"/>
                  </a:schemeClr>
                </a:solidFill>
              </a:rPr>
              <a:t>Αντιμετώπιση των </a:t>
            </a:r>
            <a:r>
              <a:rPr lang="el-GR" dirty="0" smtClean="0">
                <a:solidFill>
                  <a:schemeClr val="tx1">
                    <a:lumMod val="75000"/>
                    <a:lumOff val="25000"/>
                  </a:schemeClr>
                </a:solidFill>
              </a:rPr>
              <a:t>Γνωστικών </a:t>
            </a:r>
            <a:r>
              <a:rPr lang="el-GR" dirty="0">
                <a:solidFill>
                  <a:schemeClr val="tx1">
                    <a:lumMod val="75000"/>
                    <a:lumOff val="25000"/>
                  </a:schemeClr>
                </a:solidFill>
              </a:rPr>
              <a:t>Π</a:t>
            </a:r>
            <a:r>
              <a:rPr lang="el-GR" dirty="0" smtClean="0">
                <a:solidFill>
                  <a:schemeClr val="tx1">
                    <a:lumMod val="75000"/>
                    <a:lumOff val="25000"/>
                  </a:schemeClr>
                </a:solidFill>
              </a:rPr>
              <a:t>ροκαταλήψεων </a:t>
            </a:r>
            <a:r>
              <a:rPr lang="el-GR" dirty="0" smtClean="0">
                <a:solidFill>
                  <a:schemeClr val="tx1">
                    <a:lumMod val="75000"/>
                    <a:lumOff val="25000"/>
                  </a:schemeClr>
                </a:solidFill>
              </a:rPr>
              <a:t>– </a:t>
            </a:r>
            <a:r>
              <a:rPr lang="el-GR" dirty="0" smtClean="0">
                <a:solidFill>
                  <a:schemeClr val="tx1">
                    <a:lumMod val="75000"/>
                    <a:lumOff val="25000"/>
                  </a:schemeClr>
                </a:solidFill>
              </a:rPr>
              <a:t>Εργαλεία </a:t>
            </a:r>
            <a:r>
              <a:rPr lang="el-GR" dirty="0">
                <a:solidFill>
                  <a:schemeClr val="tx1">
                    <a:lumMod val="75000"/>
                    <a:lumOff val="25000"/>
                  </a:schemeClr>
                </a:solidFill>
              </a:rPr>
              <a:t>Ρ</a:t>
            </a:r>
            <a:r>
              <a:rPr lang="el-GR" dirty="0" smtClean="0">
                <a:solidFill>
                  <a:schemeClr val="tx1">
                    <a:lumMod val="75000"/>
                    <a:lumOff val="25000"/>
                  </a:schemeClr>
                </a:solidFill>
              </a:rPr>
              <a:t>υθμιστικής </a:t>
            </a:r>
            <a:r>
              <a:rPr lang="el-GR" dirty="0" smtClean="0">
                <a:solidFill>
                  <a:schemeClr val="tx1">
                    <a:lumMod val="75000"/>
                    <a:lumOff val="25000"/>
                  </a:schemeClr>
                </a:solidFill>
              </a:rPr>
              <a:t>Α</a:t>
            </a:r>
            <a:r>
              <a:rPr lang="el-GR" dirty="0" smtClean="0">
                <a:solidFill>
                  <a:schemeClr val="tx1">
                    <a:lumMod val="75000"/>
                    <a:lumOff val="25000"/>
                  </a:schemeClr>
                </a:solidFill>
              </a:rPr>
              <a:t>ντίδρασης</a:t>
            </a:r>
          </a:p>
          <a:p>
            <a:endParaRPr lang="el-GR" dirty="0" smtClean="0">
              <a:solidFill>
                <a:schemeClr val="tx1">
                  <a:lumMod val="75000"/>
                  <a:lumOff val="25000"/>
                </a:schemeClr>
              </a:solidFill>
            </a:endParaRPr>
          </a:p>
          <a:p>
            <a:r>
              <a:rPr lang="el-GR" dirty="0" smtClean="0">
                <a:solidFill>
                  <a:schemeClr val="tx1">
                    <a:lumMod val="75000"/>
                    <a:lumOff val="25000"/>
                  </a:schemeClr>
                </a:solidFill>
              </a:rPr>
              <a:t>Κατεύθυνση της </a:t>
            </a:r>
            <a:r>
              <a:rPr lang="el-GR" dirty="0" smtClean="0">
                <a:solidFill>
                  <a:schemeClr val="tx1">
                    <a:lumMod val="75000"/>
                    <a:lumOff val="25000"/>
                  </a:schemeClr>
                </a:solidFill>
              </a:rPr>
              <a:t>Ρυθμιστικής </a:t>
            </a:r>
            <a:r>
              <a:rPr lang="el-GR" dirty="0">
                <a:solidFill>
                  <a:schemeClr val="tx1">
                    <a:lumMod val="75000"/>
                    <a:lumOff val="25000"/>
                  </a:schemeClr>
                </a:solidFill>
              </a:rPr>
              <a:t>Α</a:t>
            </a:r>
            <a:r>
              <a:rPr lang="el-GR" dirty="0" smtClean="0">
                <a:solidFill>
                  <a:schemeClr val="tx1">
                    <a:lumMod val="75000"/>
                    <a:lumOff val="25000"/>
                  </a:schemeClr>
                </a:solidFill>
              </a:rPr>
              <a:t>πάντησης</a:t>
            </a:r>
            <a:endParaRPr lang="el-GR" dirty="0" smtClean="0">
              <a:solidFill>
                <a:schemeClr val="tx1">
                  <a:lumMod val="75000"/>
                  <a:lumOff val="25000"/>
                </a:schemeClr>
              </a:solidFill>
            </a:endParaRPr>
          </a:p>
          <a:p>
            <a:endParaRPr lang="el-GR" dirty="0">
              <a:solidFill>
                <a:schemeClr val="tx1">
                  <a:lumMod val="75000"/>
                  <a:lumOff val="25000"/>
                </a:schemeClr>
              </a:solidFill>
            </a:endParaRPr>
          </a:p>
          <a:p>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Εισαγωγή στο Συμπεριφορικό Δίκαιο </a:t>
            </a:r>
            <a:r>
              <a:rPr lang="el-GR" dirty="0"/>
              <a:t>&amp;</a:t>
            </a:r>
            <a:r>
              <a:rPr lang="el-GR" dirty="0" smtClean="0"/>
              <a:t> </a:t>
            </a:r>
            <a:r>
              <a:rPr lang="el-GR" dirty="0" smtClean="0"/>
              <a:t>Οικονομικά (ΣΔΟ)</a:t>
            </a:r>
            <a:endParaRPr lang="de-DE" dirty="0"/>
          </a:p>
        </p:txBody>
      </p:sp>
      <p:sp>
        <p:nvSpPr>
          <p:cNvPr id="8" name="Textplatzhalter 7"/>
          <p:cNvSpPr>
            <a:spLocks noGrp="1"/>
          </p:cNvSpPr>
          <p:nvPr>
            <p:ph type="body" sz="quarter" idx="12"/>
          </p:nvPr>
        </p:nvSpPr>
        <p:spPr/>
        <p:txBody>
          <a:bodyPr/>
          <a:lstStyle/>
          <a:p>
            <a:r>
              <a:rPr lang="el-GR" dirty="0" smtClean="0"/>
              <a:t>17 Δεκεμβρίου 2015</a:t>
            </a:r>
            <a:endParaRPr lang="de-DE" dirty="0"/>
          </a:p>
        </p:txBody>
      </p:sp>
    </p:spTree>
    <p:extLst>
      <p:ext uri="{BB962C8B-B14F-4D97-AF65-F5344CB8AC3E}">
        <p14:creationId xmlns:p14="http://schemas.microsoft.com/office/powerpoint/2010/main" val="4453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Ορισμός: Η εισαγωγή ιδεών από τα συμπεριφορικά οικονομικά και την γνωστική ψυχολογία στο δίκαιο </a:t>
            </a:r>
            <a:r>
              <a:rPr lang="en-US" dirty="0">
                <a:solidFill>
                  <a:schemeClr val="tx1">
                    <a:lumMod val="75000"/>
                    <a:lumOff val="25000"/>
                  </a:schemeClr>
                </a:solidFill>
              </a:rPr>
              <a:t>(</a:t>
            </a:r>
            <a:r>
              <a:rPr lang="en-US" dirty="0" err="1">
                <a:solidFill>
                  <a:schemeClr val="tx1">
                    <a:lumMod val="75000"/>
                    <a:lumOff val="25000"/>
                  </a:schemeClr>
                </a:solidFill>
              </a:rPr>
              <a:t>Jolls</a:t>
            </a:r>
            <a:r>
              <a:rPr lang="en-US" dirty="0">
                <a:solidFill>
                  <a:schemeClr val="tx1">
                    <a:lumMod val="75000"/>
                    <a:lumOff val="25000"/>
                  </a:schemeClr>
                </a:solidFill>
              </a:rPr>
              <a:t>, </a:t>
            </a:r>
            <a:r>
              <a:rPr lang="en-US" dirty="0" err="1">
                <a:solidFill>
                  <a:schemeClr val="tx1">
                    <a:lumMod val="75000"/>
                    <a:lumOff val="25000"/>
                  </a:schemeClr>
                </a:solidFill>
              </a:rPr>
              <a:t>Sunstein</a:t>
            </a:r>
            <a:r>
              <a:rPr lang="en-US" dirty="0">
                <a:solidFill>
                  <a:schemeClr val="tx1">
                    <a:lumMod val="75000"/>
                    <a:lumOff val="25000"/>
                  </a:schemeClr>
                </a:solidFill>
              </a:rPr>
              <a:t> &amp; </a:t>
            </a:r>
            <a:r>
              <a:rPr lang="en-US" dirty="0" err="1">
                <a:solidFill>
                  <a:schemeClr val="tx1">
                    <a:lumMod val="75000"/>
                    <a:lumOff val="25000"/>
                  </a:schemeClr>
                </a:solidFill>
              </a:rPr>
              <a:t>Thaler</a:t>
            </a:r>
            <a:r>
              <a:rPr lang="en-US" dirty="0">
                <a:solidFill>
                  <a:schemeClr val="tx1">
                    <a:lumMod val="75000"/>
                    <a:lumOff val="25000"/>
                  </a:schemeClr>
                </a:solidFill>
              </a:rPr>
              <a:t> 1998</a:t>
            </a:r>
            <a:r>
              <a:rPr lang="en-US" dirty="0" smtClean="0">
                <a:solidFill>
                  <a:schemeClr val="tx1">
                    <a:lumMod val="75000"/>
                    <a:lumOff val="25000"/>
                  </a:schemeClr>
                </a:solidFill>
              </a:rPr>
              <a:t>)</a:t>
            </a:r>
            <a:endParaRPr lang="el-GR" dirty="0" smtClean="0">
              <a:solidFill>
                <a:schemeClr val="tx1">
                  <a:lumMod val="75000"/>
                  <a:lumOff val="25000"/>
                </a:schemeClr>
              </a:solidFill>
            </a:endParaRPr>
          </a:p>
          <a:p>
            <a:endParaRPr lang="el-GR" dirty="0" smtClean="0">
              <a:solidFill>
                <a:schemeClr val="tx1">
                  <a:lumMod val="75000"/>
                  <a:lumOff val="25000"/>
                </a:schemeClr>
              </a:solidFill>
            </a:endParaRPr>
          </a:p>
          <a:p>
            <a:r>
              <a:rPr lang="el-GR" dirty="0" smtClean="0">
                <a:solidFill>
                  <a:schemeClr val="tx1">
                    <a:lumMod val="75000"/>
                    <a:lumOff val="25000"/>
                  </a:schemeClr>
                </a:solidFill>
              </a:rPr>
              <a:t>Βασίζεται σε ένα πιό ρεαλιστικό μοντέλο από το μοντέλο της ορθολογικής επιλογής </a:t>
            </a:r>
            <a:r>
              <a:rPr lang="en-US" dirty="0" smtClean="0">
                <a:solidFill>
                  <a:schemeClr val="tx1">
                    <a:lumMod val="75000"/>
                    <a:lumOff val="25000"/>
                  </a:schemeClr>
                </a:solidFill>
              </a:rPr>
              <a:t>: </a:t>
            </a:r>
            <a:endParaRPr lang="en-US" dirty="0" smtClean="0">
              <a:solidFill>
                <a:schemeClr val="tx1">
                  <a:lumMod val="75000"/>
                  <a:lumOff val="25000"/>
                </a:schemeClr>
              </a:solidFill>
            </a:endParaRPr>
          </a:p>
          <a:p>
            <a:pPr marL="742950" lvl="1" indent="-285750">
              <a:buFont typeface="Wingdings" panose="05000000000000000000" pitchFamily="2" charset="2"/>
              <a:buChar char="Ø"/>
            </a:pPr>
            <a:r>
              <a:rPr lang="el-GR" sz="1400" dirty="0">
                <a:solidFill>
                  <a:schemeClr val="tx1">
                    <a:lumMod val="75000"/>
                    <a:lumOff val="25000"/>
                  </a:schemeClr>
                </a:solidFill>
              </a:rPr>
              <a:t>π</a:t>
            </a:r>
            <a:r>
              <a:rPr lang="el-GR" sz="1400" dirty="0" smtClean="0">
                <a:solidFill>
                  <a:schemeClr val="tx1">
                    <a:lumMod val="75000"/>
                    <a:lumOff val="25000"/>
                  </a:schemeClr>
                </a:solidFill>
              </a:rPr>
              <a:t>έρα από τον </a:t>
            </a:r>
            <a:r>
              <a:rPr lang="en-US" sz="1400" i="1" dirty="0" smtClean="0">
                <a:solidFill>
                  <a:schemeClr val="tx1">
                    <a:lumMod val="75000"/>
                    <a:lumOff val="25000"/>
                  </a:schemeClr>
                </a:solidFill>
              </a:rPr>
              <a:t>homo </a:t>
            </a:r>
            <a:r>
              <a:rPr lang="en-US" sz="1400" i="1" dirty="0" err="1" smtClean="0">
                <a:solidFill>
                  <a:schemeClr val="tx1">
                    <a:lumMod val="75000"/>
                    <a:lumOff val="25000"/>
                  </a:schemeClr>
                </a:solidFill>
              </a:rPr>
              <a:t>economicus</a:t>
            </a:r>
            <a:endParaRPr lang="en-US" sz="1400" i="1" dirty="0" smtClean="0">
              <a:solidFill>
                <a:schemeClr val="tx1">
                  <a:lumMod val="75000"/>
                  <a:lumOff val="25000"/>
                </a:schemeClr>
              </a:solidFill>
            </a:endParaRPr>
          </a:p>
          <a:p>
            <a:pPr marL="742950" lvl="1" indent="-285750">
              <a:buFont typeface="Wingdings" panose="05000000000000000000" pitchFamily="2" charset="2"/>
              <a:buChar char="Ø"/>
            </a:pPr>
            <a:r>
              <a:rPr lang="el-GR" sz="1400" dirty="0">
                <a:solidFill>
                  <a:schemeClr val="tx1">
                    <a:lumMod val="75000"/>
                    <a:lumOff val="25000"/>
                  </a:schemeClr>
                </a:solidFill>
              </a:rPr>
              <a:t>μ</a:t>
            </a:r>
            <a:r>
              <a:rPr lang="el-GR" sz="1400" dirty="0" smtClean="0">
                <a:solidFill>
                  <a:schemeClr val="tx1">
                    <a:lumMod val="75000"/>
                    <a:lumOff val="25000"/>
                  </a:schemeClr>
                </a:solidFill>
              </a:rPr>
              <a:t>ελ</a:t>
            </a:r>
            <a:r>
              <a:rPr lang="el-GR" sz="1400" dirty="0" smtClean="0">
                <a:solidFill>
                  <a:schemeClr val="tx1">
                    <a:lumMod val="75000"/>
                    <a:lumOff val="25000"/>
                  </a:schemeClr>
                </a:solidFill>
              </a:rPr>
              <a:t>έτη της «αληθινής», «πραγματικής» συμπεριφοράς του ατόμου</a:t>
            </a:r>
            <a:endParaRPr lang="el-GR" sz="1400" dirty="0" smtClean="0">
              <a:solidFill>
                <a:schemeClr val="tx1">
                  <a:lumMod val="75000"/>
                  <a:lumOff val="25000"/>
                </a:schemeClr>
              </a:solidFill>
            </a:endParaRPr>
          </a:p>
          <a:p>
            <a:endParaRPr lang="el-GR" dirty="0">
              <a:solidFill>
                <a:schemeClr val="tx1">
                  <a:lumMod val="75000"/>
                  <a:lumOff val="25000"/>
                </a:schemeClr>
              </a:solidFill>
            </a:endParaRPr>
          </a:p>
          <a:p>
            <a:r>
              <a:rPr lang="el-GR" dirty="0" smtClean="0">
                <a:solidFill>
                  <a:schemeClr val="tx1">
                    <a:lumMod val="75000"/>
                    <a:lumOff val="25000"/>
                  </a:schemeClr>
                </a:solidFill>
              </a:rPr>
              <a:t>Μεθοδολογία: κατά βάση εργαστηριακά πειράματα</a:t>
            </a:r>
          </a:p>
          <a:p>
            <a:endParaRPr lang="el-GR"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Εισαγωγή στο Συμπεριφορικό Δίκαιο &amp; </a:t>
            </a:r>
            <a:r>
              <a:rPr lang="el-GR" dirty="0" smtClean="0"/>
              <a:t>Οικονομικ</a:t>
            </a:r>
            <a:r>
              <a:rPr lang="el-GR" dirty="0" smtClean="0"/>
              <a:t>ά</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spTree>
    <p:extLst>
      <p:ext uri="{BB962C8B-B14F-4D97-AF65-F5344CB8AC3E}">
        <p14:creationId xmlns:p14="http://schemas.microsoft.com/office/powerpoint/2010/main" val="350723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el-GR" dirty="0" smtClean="0">
                <a:solidFill>
                  <a:schemeClr val="tx1">
                    <a:lumMod val="75000"/>
                    <a:lumOff val="25000"/>
                  </a:schemeClr>
                </a:solidFill>
              </a:rPr>
              <a:t>Ορισμός: Η συστηματική απόκλιση από το ορθολογικό κατά τη διαδικασία λήψης αποφάσεων, κατά την οποία κρίσεις για άλλους ανθρώπους και καταστάσεις μπορεί να συνάγονται κατά έναν μη λογικό τρόπο</a:t>
            </a:r>
          </a:p>
          <a:p>
            <a:endParaRPr lang="el-GR" dirty="0">
              <a:solidFill>
                <a:schemeClr val="tx1">
                  <a:lumMod val="75000"/>
                  <a:lumOff val="25000"/>
                </a:schemeClr>
              </a:solidFill>
            </a:endParaRPr>
          </a:p>
          <a:p>
            <a:r>
              <a:rPr lang="el-GR" dirty="0">
                <a:solidFill>
                  <a:schemeClr val="tx1">
                    <a:lumMod val="75000"/>
                    <a:lumOff val="25000"/>
                  </a:schemeClr>
                </a:solidFill>
              </a:rPr>
              <a:t>Βασίζεται σε εργαστηριακά πειράματα τα οποία ξεκίνησαν από </a:t>
            </a:r>
            <a:r>
              <a:rPr lang="el-GR" dirty="0" smtClean="0">
                <a:solidFill>
                  <a:schemeClr val="tx1">
                    <a:lumMod val="75000"/>
                    <a:lumOff val="25000"/>
                  </a:schemeClr>
                </a:solidFill>
              </a:rPr>
              <a:t>τους </a:t>
            </a:r>
            <a:r>
              <a:rPr lang="en-US" dirty="0" smtClean="0">
                <a:solidFill>
                  <a:schemeClr val="tx1">
                    <a:lumMod val="75000"/>
                    <a:lumOff val="25000"/>
                  </a:schemeClr>
                </a:solidFill>
              </a:rPr>
              <a:t>Daniel</a:t>
            </a:r>
            <a:r>
              <a:rPr lang="el-GR" dirty="0" smtClean="0">
                <a:solidFill>
                  <a:schemeClr val="tx1">
                    <a:lumMod val="75000"/>
                    <a:lumOff val="25000"/>
                  </a:schemeClr>
                </a:solidFill>
              </a:rPr>
              <a:t> </a:t>
            </a:r>
            <a:r>
              <a:rPr lang="en-US" dirty="0" err="1" smtClean="0">
                <a:solidFill>
                  <a:schemeClr val="tx1">
                    <a:lumMod val="75000"/>
                    <a:lumOff val="25000"/>
                  </a:schemeClr>
                </a:solidFill>
              </a:rPr>
              <a:t>Kahneman</a:t>
            </a:r>
            <a:r>
              <a:rPr lang="el-GR" dirty="0">
                <a:solidFill>
                  <a:schemeClr val="tx1">
                    <a:lumMod val="75000"/>
                    <a:lumOff val="25000"/>
                  </a:schemeClr>
                </a:solidFill>
              </a:rPr>
              <a:t> </a:t>
            </a:r>
            <a:r>
              <a:rPr lang="el-GR" dirty="0" smtClean="0">
                <a:solidFill>
                  <a:schemeClr val="tx1">
                    <a:lumMod val="75000"/>
                    <a:lumOff val="25000"/>
                  </a:schemeClr>
                </a:solidFill>
              </a:rPr>
              <a:t>&amp;</a:t>
            </a:r>
            <a:r>
              <a:rPr lang="en-US" dirty="0" smtClean="0">
                <a:solidFill>
                  <a:schemeClr val="tx1">
                    <a:lumMod val="75000"/>
                    <a:lumOff val="25000"/>
                  </a:schemeClr>
                </a:solidFill>
              </a:rPr>
              <a:t> </a:t>
            </a:r>
            <a:r>
              <a:rPr lang="en-US" dirty="0" smtClean="0">
                <a:solidFill>
                  <a:schemeClr val="tx1">
                    <a:lumMod val="75000"/>
                    <a:lumOff val="25000"/>
                  </a:schemeClr>
                </a:solidFill>
              </a:rPr>
              <a:t>Amos </a:t>
            </a:r>
            <a:r>
              <a:rPr lang="en-US" dirty="0" err="1">
                <a:solidFill>
                  <a:schemeClr val="tx1">
                    <a:lumMod val="75000"/>
                    <a:lumOff val="25000"/>
                  </a:schemeClr>
                </a:solidFill>
              </a:rPr>
              <a:t>Tversky</a:t>
            </a:r>
            <a:r>
              <a:rPr lang="el-GR" dirty="0">
                <a:solidFill>
                  <a:schemeClr val="tx1">
                    <a:lumMod val="75000"/>
                    <a:lumOff val="25000"/>
                  </a:schemeClr>
                </a:solidFill>
              </a:rPr>
              <a:t> στη δεκαετία του 1970 (βλ. </a:t>
            </a:r>
            <a:r>
              <a:rPr lang="en-US" dirty="0" err="1">
                <a:solidFill>
                  <a:schemeClr val="tx1">
                    <a:lumMod val="75000"/>
                    <a:lumOff val="25000"/>
                  </a:schemeClr>
                </a:solidFill>
              </a:rPr>
              <a:t>Kahneman</a:t>
            </a:r>
            <a:r>
              <a:rPr lang="en-US" dirty="0">
                <a:solidFill>
                  <a:schemeClr val="tx1">
                    <a:lumMod val="75000"/>
                    <a:lumOff val="25000"/>
                  </a:schemeClr>
                </a:solidFill>
              </a:rPr>
              <a:t>, </a:t>
            </a:r>
            <a:r>
              <a:rPr lang="en-US" i="1" dirty="0">
                <a:solidFill>
                  <a:schemeClr val="tx1">
                    <a:lumMod val="75000"/>
                    <a:lumOff val="25000"/>
                  </a:schemeClr>
                </a:solidFill>
              </a:rPr>
              <a:t>Thinking, Fast and Slow</a:t>
            </a:r>
            <a:r>
              <a:rPr lang="el-GR" i="1" dirty="0">
                <a:solidFill>
                  <a:schemeClr val="tx1">
                    <a:lumMod val="75000"/>
                    <a:lumOff val="25000"/>
                  </a:schemeClr>
                </a:solidFill>
              </a:rPr>
              <a:t>, 2011</a:t>
            </a:r>
            <a:r>
              <a:rPr lang="el-GR" dirty="0" smtClean="0">
                <a:solidFill>
                  <a:schemeClr val="tx1">
                    <a:lumMod val="75000"/>
                    <a:lumOff val="25000"/>
                  </a:schemeClr>
                </a:solidFill>
              </a:rPr>
              <a:t>)</a:t>
            </a:r>
          </a:p>
          <a:p>
            <a:endParaRPr lang="el-GR" dirty="0">
              <a:solidFill>
                <a:schemeClr val="tx1">
                  <a:lumMod val="75000"/>
                  <a:lumOff val="25000"/>
                </a:schemeClr>
              </a:solidFill>
            </a:endParaRPr>
          </a:p>
          <a:p>
            <a:endParaRPr lang="el-GR" dirty="0" smtClean="0">
              <a:solidFill>
                <a:schemeClr val="tx1">
                  <a:lumMod val="75000"/>
                  <a:lumOff val="25000"/>
                </a:schemeClr>
              </a:solidFill>
            </a:endParaRPr>
          </a:p>
          <a:p>
            <a:endParaRPr lang="el-GR" dirty="0">
              <a:solidFill>
                <a:schemeClr val="tx1">
                  <a:lumMod val="75000"/>
                  <a:lumOff val="25000"/>
                </a:schemeClr>
              </a:solidFill>
            </a:endParaRPr>
          </a:p>
          <a:p>
            <a:endParaRPr lang="el-GR" dirty="0">
              <a:solidFill>
                <a:schemeClr val="tx1">
                  <a:lumMod val="75000"/>
                  <a:lumOff val="25000"/>
                </a:schemeClr>
              </a:solidFill>
            </a:endParaRPr>
          </a:p>
        </p:txBody>
      </p:sp>
      <p:sp>
        <p:nvSpPr>
          <p:cNvPr id="7" name="Textplatzhalter 6"/>
          <p:cNvSpPr>
            <a:spLocks noGrp="1"/>
          </p:cNvSpPr>
          <p:nvPr>
            <p:ph type="body" sz="quarter" idx="11"/>
          </p:nvPr>
        </p:nvSpPr>
        <p:spPr/>
        <p:txBody>
          <a:bodyPr/>
          <a:lstStyle/>
          <a:p>
            <a:r>
              <a:rPr lang="el-GR" dirty="0" smtClean="0"/>
              <a:t>Γνωστικές Προκαταλήψεις</a:t>
            </a:r>
            <a:endParaRPr lang="de-DE" dirty="0"/>
          </a:p>
        </p:txBody>
      </p:sp>
      <p:sp>
        <p:nvSpPr>
          <p:cNvPr id="8" name="Textplatzhalter 7"/>
          <p:cNvSpPr>
            <a:spLocks noGrp="1"/>
          </p:cNvSpPr>
          <p:nvPr>
            <p:ph type="body" sz="quarter" idx="12"/>
          </p:nvPr>
        </p:nvSpPr>
        <p:spPr/>
        <p:txBody>
          <a:bodyPr/>
          <a:lstStyle/>
          <a:p>
            <a:r>
              <a:rPr lang="el-GR" dirty="0"/>
              <a:t>17 Δεκεμβρίου 2015</a:t>
            </a:r>
            <a:endParaRPr lang="de-DE" dirty="0"/>
          </a:p>
          <a:p>
            <a:endParaRPr lang="de-DE" dirty="0"/>
          </a:p>
        </p:txBody>
      </p:sp>
      <p:pic>
        <p:nvPicPr>
          <p:cNvPr id="2" name="Picture 1"/>
          <p:cNvPicPr>
            <a:picLocks noChangeAspect="1"/>
          </p:cNvPicPr>
          <p:nvPr/>
        </p:nvPicPr>
        <p:blipFill>
          <a:blip r:embed="rId2"/>
          <a:stretch>
            <a:fillRect/>
          </a:stretch>
        </p:blipFill>
        <p:spPr>
          <a:xfrm>
            <a:off x="5542634" y="2958915"/>
            <a:ext cx="2604589" cy="3899086"/>
          </a:xfrm>
          <a:prstGeom prst="rect">
            <a:avLst/>
          </a:prstGeom>
        </p:spPr>
      </p:pic>
    </p:spTree>
    <p:extLst>
      <p:ext uri="{BB962C8B-B14F-4D97-AF65-F5344CB8AC3E}">
        <p14:creationId xmlns:p14="http://schemas.microsoft.com/office/powerpoint/2010/main" val="1771156908"/>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899</TotalTime>
  <Words>2934</Words>
  <Application>Microsoft Macintosh PowerPoint</Application>
  <PresentationFormat>On-screen Show (4:3)</PresentationFormat>
  <Paragraphs>395</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spezial kommunikation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Torsten Uhde</dc:creator>
  <cp:lastModifiedBy>Georgios Dimitropoulos</cp:lastModifiedBy>
  <cp:revision>184</cp:revision>
  <cp:lastPrinted>2015-12-16T14:48:54Z</cp:lastPrinted>
  <dcterms:created xsi:type="dcterms:W3CDTF">2015-07-21T09:15:40Z</dcterms:created>
  <dcterms:modified xsi:type="dcterms:W3CDTF">2015-12-17T14:08:23Z</dcterms:modified>
</cp:coreProperties>
</file>